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343" r:id="rId4"/>
    <p:sldId id="345" r:id="rId5"/>
    <p:sldId id="356" r:id="rId6"/>
    <p:sldId id="350" r:id="rId7"/>
    <p:sldId id="351" r:id="rId8"/>
    <p:sldId id="348" r:id="rId9"/>
    <p:sldId id="357" r:id="rId10"/>
    <p:sldId id="358" r:id="rId11"/>
    <p:sldId id="354" r:id="rId12"/>
    <p:sldId id="352" r:id="rId13"/>
    <p:sldId id="355" r:id="rId14"/>
    <p:sldId id="353" r:id="rId15"/>
    <p:sldId id="30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雲婷" initials="李雲婷" lastIdx="2" clrIdx="0">
    <p:extLst>
      <p:ext uri="{19B8F6BF-5375-455C-9EA6-DF929625EA0E}">
        <p15:presenceInfo xmlns:p15="http://schemas.microsoft.com/office/powerpoint/2012/main" userId="S-1-5-21-796845957-329068152-725345543-14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2A46E"/>
    <a:srgbClr val="B77F5D"/>
    <a:srgbClr val="FF99CC"/>
    <a:srgbClr val="E7CFE4"/>
    <a:srgbClr val="CCA4CA"/>
    <a:srgbClr val="F7CEBF"/>
    <a:srgbClr val="EE26BA"/>
    <a:srgbClr val="00CC99"/>
    <a:srgbClr val="A3D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1" autoAdjust="0"/>
    <p:restoredTop sz="94660"/>
  </p:normalViewPr>
  <p:slideViewPr>
    <p:cSldViewPr snapToGrid="0">
      <p:cViewPr varScale="1">
        <p:scale>
          <a:sx n="59" d="100"/>
          <a:sy n="59" d="100"/>
        </p:scale>
        <p:origin x="108" y="12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5623681836887793"/>
          <c:w val="0.89160786002883885"/>
          <c:h val="0.71820266458815185"/>
        </c:manualLayout>
      </c:layout>
      <c:barChart>
        <c:barDir val="col"/>
        <c:grouping val="stacked"/>
        <c:varyColors val="0"/>
        <c:ser>
          <c:idx val="3"/>
          <c:order val="2"/>
          <c:tx>
            <c:strRef>
              <c:f>工作表1!$E$1</c:f>
              <c:strCache>
                <c:ptCount val="1"/>
                <c:pt idx="0">
                  <c:v>鑽孔及基板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工作表1!$A$2:$A$6</c:f>
              <c:strCache>
                <c:ptCount val="3"/>
                <c:pt idx="0">
                  <c:v>Y23-Q2</c:v>
                </c:pt>
                <c:pt idx="1">
                  <c:v>Y24-Q1</c:v>
                </c:pt>
                <c:pt idx="2">
                  <c:v>Y24-Q2</c:v>
                </c:pt>
              </c:strCache>
            </c:strRef>
          </c:cat>
          <c:val>
            <c:numRef>
              <c:f>工作表1!$E$2:$E$6</c:f>
              <c:numCache>
                <c:formatCode>General</c:formatCode>
                <c:ptCount val="3"/>
                <c:pt idx="0">
                  <c:v>75</c:v>
                </c:pt>
                <c:pt idx="1">
                  <c:v>128</c:v>
                </c:pt>
                <c:pt idx="2">
                  <c:v>171</c:v>
                </c:pt>
              </c:numCache>
            </c:numRef>
          </c:val>
          <c:extLst>
            <c:ext xmlns:c16="http://schemas.microsoft.com/office/drawing/2014/chart" uri="{C3380CC4-5D6E-409C-BE32-E72D297353CC}">
              <c16:uniqueId val="{00000000-3EE8-439A-B910-2190A4852119}"/>
            </c:ext>
          </c:extLst>
        </c:ser>
        <c:ser>
          <c:idx val="2"/>
          <c:order val="3"/>
          <c:tx>
            <c:strRef>
              <c:f>工作表1!$B$1</c:f>
              <c:strCache>
                <c:ptCount val="1"/>
                <c:pt idx="0">
                  <c:v>鑽針</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工作表1!$A$2:$A$6</c:f>
              <c:strCache>
                <c:ptCount val="3"/>
                <c:pt idx="0">
                  <c:v>Y23-Q2</c:v>
                </c:pt>
                <c:pt idx="1">
                  <c:v>Y24-Q1</c:v>
                </c:pt>
                <c:pt idx="2">
                  <c:v>Y24-Q2</c:v>
                </c:pt>
              </c:strCache>
            </c:strRef>
          </c:cat>
          <c:val>
            <c:numRef>
              <c:f>工作表1!$B$2:$B$6</c:f>
              <c:numCache>
                <c:formatCode>General</c:formatCode>
                <c:ptCount val="3"/>
                <c:pt idx="0">
                  <c:v>169</c:v>
                </c:pt>
                <c:pt idx="1">
                  <c:v>133</c:v>
                </c:pt>
                <c:pt idx="2">
                  <c:v>144</c:v>
                </c:pt>
              </c:numCache>
            </c:numRef>
          </c:val>
          <c:extLst>
            <c:ext xmlns:c16="http://schemas.microsoft.com/office/drawing/2014/chart" uri="{C3380CC4-5D6E-409C-BE32-E72D297353CC}">
              <c16:uniqueId val="{00000002-10CD-46E3-B6F3-A8556D324640}"/>
            </c:ext>
          </c:extLst>
        </c:ser>
        <c:dLbls>
          <c:dLblPos val="ctr"/>
          <c:showLegendKey val="0"/>
          <c:showVal val="1"/>
          <c:showCatName val="0"/>
          <c:showSerName val="0"/>
          <c:showPercent val="0"/>
          <c:showBubbleSize val="0"/>
        </c:dLbls>
        <c:gapWidth val="50"/>
        <c:overlap val="100"/>
        <c:axId val="1223872095"/>
        <c:axId val="1223865855"/>
        <c:extLst>
          <c:ext xmlns:c15="http://schemas.microsoft.com/office/drawing/2012/chart" uri="{02D57815-91ED-43cb-92C2-25804820EDAC}">
            <c15:filteredBarSeries>
              <c15:ser>
                <c:idx val="1"/>
                <c:order val="0"/>
                <c:tx>
                  <c:strRef>
                    <c:extLst>
                      <c:ext uri="{02D57815-91ED-43cb-92C2-25804820EDAC}">
                        <c15:formulaRef>
                          <c15:sqref>工作表1!$C$1</c15:sqref>
                        </c15:formulaRef>
                      </c:ext>
                    </c:extLst>
                    <c:strCache>
                      <c:ptCount val="1"/>
                      <c:pt idx="0">
                        <c:v>基板</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工作表1!$A$2:$A$6</c15:sqref>
                        </c15:formulaRef>
                      </c:ext>
                    </c:extLst>
                    <c:strCache>
                      <c:ptCount val="3"/>
                      <c:pt idx="0">
                        <c:v>Y23-Q2</c:v>
                      </c:pt>
                      <c:pt idx="1">
                        <c:v>Y24-Q1</c:v>
                      </c:pt>
                      <c:pt idx="2">
                        <c:v>Y24-Q2</c:v>
                      </c:pt>
                    </c:strCache>
                  </c:strRef>
                </c:cat>
                <c:val>
                  <c:numRef>
                    <c:extLst>
                      <c:ext uri="{02D57815-91ED-43cb-92C2-25804820EDAC}">
                        <c15:formulaRef>
                          <c15:sqref>工作表1!$C$2:$C$6</c15:sqref>
                        </c15:formulaRef>
                      </c:ext>
                    </c:extLst>
                    <c:numCache>
                      <c:formatCode>General</c:formatCode>
                      <c:ptCount val="3"/>
                      <c:pt idx="0">
                        <c:v>28</c:v>
                      </c:pt>
                      <c:pt idx="1">
                        <c:v>33</c:v>
                      </c:pt>
                      <c:pt idx="2">
                        <c:v>49</c:v>
                      </c:pt>
                    </c:numCache>
                  </c:numRef>
                </c:val>
                <c:extLst>
                  <c:ext xmlns:c16="http://schemas.microsoft.com/office/drawing/2014/chart" uri="{C3380CC4-5D6E-409C-BE32-E72D297353CC}">
                    <c16:uniqueId val="{00000001-10CD-46E3-B6F3-A8556D324640}"/>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工作表1!$D$1</c15:sqref>
                        </c15:formulaRef>
                      </c:ext>
                    </c:extLst>
                    <c:strCache>
                      <c:ptCount val="1"/>
                      <c:pt idx="0">
                        <c:v>鑽孔</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工作表1!$A$2:$A$6</c15:sqref>
                        </c15:formulaRef>
                      </c:ext>
                    </c:extLst>
                    <c:strCache>
                      <c:ptCount val="3"/>
                      <c:pt idx="0">
                        <c:v>Y23-Q2</c:v>
                      </c:pt>
                      <c:pt idx="1">
                        <c:v>Y24-Q1</c:v>
                      </c:pt>
                      <c:pt idx="2">
                        <c:v>Y24-Q2</c:v>
                      </c:pt>
                    </c:strCache>
                  </c:strRef>
                </c:cat>
                <c:val>
                  <c:numRef>
                    <c:extLst xmlns:c15="http://schemas.microsoft.com/office/drawing/2012/chart">
                      <c:ext xmlns:c15="http://schemas.microsoft.com/office/drawing/2012/chart" uri="{02D57815-91ED-43cb-92C2-25804820EDAC}">
                        <c15:formulaRef>
                          <c15:sqref>工作表1!$D$2:$D$6</c15:sqref>
                        </c15:formulaRef>
                      </c:ext>
                    </c:extLst>
                    <c:numCache>
                      <c:formatCode>General</c:formatCode>
                      <c:ptCount val="3"/>
                      <c:pt idx="0">
                        <c:v>47</c:v>
                      </c:pt>
                      <c:pt idx="1">
                        <c:v>95</c:v>
                      </c:pt>
                      <c:pt idx="2">
                        <c:v>122</c:v>
                      </c:pt>
                    </c:numCache>
                  </c:numRef>
                </c:val>
                <c:extLst xmlns:c15="http://schemas.microsoft.com/office/drawing/2012/chart">
                  <c:ext xmlns:c16="http://schemas.microsoft.com/office/drawing/2014/chart" uri="{C3380CC4-5D6E-409C-BE32-E72D297353CC}">
                    <c16:uniqueId val="{00000000-10CD-46E3-B6F3-A8556D32464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工作表1!$F$1</c15:sqref>
                        </c15:formulaRef>
                      </c:ext>
                    </c:extLst>
                    <c:strCache>
                      <c:ptCount val="1"/>
                      <c:pt idx="0">
                        <c:v>合計</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工作表1!$A$2:$A$6</c15:sqref>
                        </c15:formulaRef>
                      </c:ext>
                    </c:extLst>
                    <c:strCache>
                      <c:ptCount val="3"/>
                      <c:pt idx="0">
                        <c:v>Y23-Q2</c:v>
                      </c:pt>
                      <c:pt idx="1">
                        <c:v>Y24-Q1</c:v>
                      </c:pt>
                      <c:pt idx="2">
                        <c:v>Y24-Q2</c:v>
                      </c:pt>
                    </c:strCache>
                  </c:strRef>
                </c:cat>
                <c:val>
                  <c:numRef>
                    <c:extLst xmlns:c15="http://schemas.microsoft.com/office/drawing/2012/chart">
                      <c:ext xmlns:c15="http://schemas.microsoft.com/office/drawing/2012/chart" uri="{02D57815-91ED-43cb-92C2-25804820EDAC}">
                        <c15:formulaRef>
                          <c15:sqref>工作表1!$F$2:$F$6</c15:sqref>
                        </c15:formulaRef>
                      </c:ext>
                    </c:extLst>
                    <c:numCache>
                      <c:formatCode>General</c:formatCode>
                      <c:ptCount val="3"/>
                      <c:pt idx="0">
                        <c:v>244</c:v>
                      </c:pt>
                      <c:pt idx="1">
                        <c:v>261</c:v>
                      </c:pt>
                      <c:pt idx="2">
                        <c:v>315</c:v>
                      </c:pt>
                    </c:numCache>
                  </c:numRef>
                </c:val>
                <c:extLst xmlns:c15="http://schemas.microsoft.com/office/drawing/2012/chart">
                  <c:ext xmlns:c16="http://schemas.microsoft.com/office/drawing/2014/chart" uri="{C3380CC4-5D6E-409C-BE32-E72D297353CC}">
                    <c16:uniqueId val="{00000001-3EE8-439A-B910-2190A4852119}"/>
                  </c:ext>
                </c:extLst>
              </c15:ser>
            </c15:filteredBarSeries>
          </c:ext>
        </c:extLst>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General"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Y23</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5AAE-4BE4-9F46-289E2405D2EF}"/>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5AAE-4BE4-9F46-289E2405D2EF}"/>
              </c:ext>
            </c:extLst>
          </c:dPt>
          <c:dLbls>
            <c:dLbl>
              <c:idx val="0"/>
              <c:layout>
                <c:manualLayout>
                  <c:x val="-0.28284254982414442"/>
                  <c:y val="-0.164470206280415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AE-4BE4-9F46-289E2405D2EF}"/>
                </c:ext>
              </c:extLst>
            </c:dLbl>
            <c:dLbl>
              <c:idx val="1"/>
              <c:layout>
                <c:manualLayout>
                  <c:x val="0.2720774615974586"/>
                  <c:y val="0.197430701929623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AE-4BE4-9F46-289E2405D2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鑽針</c:v>
                </c:pt>
                <c:pt idx="1">
                  <c:v>鑽孔及基板</c:v>
                </c:pt>
              </c:strCache>
            </c:strRef>
          </c:cat>
          <c:val>
            <c:numRef>
              <c:f>工作表1!$B$2:$B$3</c:f>
              <c:numCache>
                <c:formatCode>0%</c:formatCode>
                <c:ptCount val="2"/>
                <c:pt idx="0">
                  <c:v>0.69</c:v>
                </c:pt>
                <c:pt idx="1">
                  <c:v>0.31</c:v>
                </c:pt>
              </c:numCache>
            </c:numRef>
          </c:val>
          <c:extLst>
            <c:ext xmlns:c16="http://schemas.microsoft.com/office/drawing/2014/chart" uri="{C3380CC4-5D6E-409C-BE32-E72D297353CC}">
              <c16:uniqueId val="{00000006-5AAE-4BE4-9F46-289E2405D2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Y24-Q2</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E2A8-46BB-92AF-CD85B0308C2C}"/>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E2A8-46BB-92AF-CD85B0308C2C}"/>
              </c:ext>
            </c:extLst>
          </c:dPt>
          <c:dLbls>
            <c:dLbl>
              <c:idx val="0"/>
              <c:layout>
                <c:manualLayout>
                  <c:x val="-0.24983814523042508"/>
                  <c:y val="3.40096324895392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A8-46BB-92AF-CD85B0308C2C}"/>
                </c:ext>
              </c:extLst>
            </c:dLbl>
            <c:dLbl>
              <c:idx val="1"/>
              <c:layout>
                <c:manualLayout>
                  <c:x val="0.23082195585530943"/>
                  <c:y val="-0.1304925099511716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A8-46BB-92AF-CD85B0308C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鑽針</c:v>
                </c:pt>
                <c:pt idx="1">
                  <c:v>鑽孔及基板</c:v>
                </c:pt>
              </c:strCache>
            </c:strRef>
          </c:cat>
          <c:val>
            <c:numRef>
              <c:f>工作表1!$B$2:$B$3</c:f>
              <c:numCache>
                <c:formatCode>0%</c:formatCode>
                <c:ptCount val="2"/>
                <c:pt idx="0">
                  <c:v>0.46</c:v>
                </c:pt>
                <c:pt idx="1">
                  <c:v>0.54</c:v>
                </c:pt>
              </c:numCache>
            </c:numRef>
          </c:val>
          <c:extLst>
            <c:ext xmlns:c16="http://schemas.microsoft.com/office/drawing/2014/chart" uri="{C3380CC4-5D6E-409C-BE32-E72D297353CC}">
              <c16:uniqueId val="{00000006-E2A8-46BB-92AF-CD85B0308C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5623681836887793"/>
          <c:w val="0.89160786002883885"/>
          <c:h val="0.71820266458815185"/>
        </c:manualLayout>
      </c:layout>
      <c:barChart>
        <c:barDir val="col"/>
        <c:grouping val="stacked"/>
        <c:varyColors val="0"/>
        <c:ser>
          <c:idx val="3"/>
          <c:order val="2"/>
          <c:tx>
            <c:strRef>
              <c:f>工作表1!$E$1</c:f>
              <c:strCache>
                <c:ptCount val="1"/>
                <c:pt idx="0">
                  <c:v>鑽孔及基板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Y23-H1</c:v>
                </c:pt>
                <c:pt idx="1">
                  <c:v>Y24-H1</c:v>
                </c:pt>
              </c:strCache>
            </c:strRef>
          </c:cat>
          <c:val>
            <c:numRef>
              <c:f>工作表1!$E$2:$E$3</c:f>
              <c:numCache>
                <c:formatCode>General</c:formatCode>
                <c:ptCount val="2"/>
                <c:pt idx="0">
                  <c:v>148</c:v>
                </c:pt>
                <c:pt idx="1">
                  <c:v>299</c:v>
                </c:pt>
              </c:numCache>
            </c:numRef>
          </c:val>
          <c:extLst>
            <c:ext xmlns:c16="http://schemas.microsoft.com/office/drawing/2014/chart" uri="{C3380CC4-5D6E-409C-BE32-E72D297353CC}">
              <c16:uniqueId val="{00000000-9831-4D4F-8033-F9FC26AD1BB7}"/>
            </c:ext>
          </c:extLst>
        </c:ser>
        <c:ser>
          <c:idx val="2"/>
          <c:order val="3"/>
          <c:tx>
            <c:strRef>
              <c:f>工作表1!$B$1</c:f>
              <c:strCache>
                <c:ptCount val="1"/>
                <c:pt idx="0">
                  <c:v>鑽針</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Y23-H1</c:v>
                </c:pt>
                <c:pt idx="1">
                  <c:v>Y24-H1</c:v>
                </c:pt>
              </c:strCache>
            </c:strRef>
          </c:cat>
          <c:val>
            <c:numRef>
              <c:f>工作表1!$B$2:$B$3</c:f>
              <c:numCache>
                <c:formatCode>General</c:formatCode>
                <c:ptCount val="2"/>
                <c:pt idx="0">
                  <c:v>345</c:v>
                </c:pt>
                <c:pt idx="1">
                  <c:v>277</c:v>
                </c:pt>
              </c:numCache>
            </c:numRef>
          </c:val>
          <c:extLst>
            <c:ext xmlns:c16="http://schemas.microsoft.com/office/drawing/2014/chart" uri="{C3380CC4-5D6E-409C-BE32-E72D297353CC}">
              <c16:uniqueId val="{00000002-10CD-46E3-B6F3-A8556D324640}"/>
            </c:ext>
          </c:extLst>
        </c:ser>
        <c:dLbls>
          <c:dLblPos val="ctr"/>
          <c:showLegendKey val="0"/>
          <c:showVal val="1"/>
          <c:showCatName val="0"/>
          <c:showSerName val="0"/>
          <c:showPercent val="0"/>
          <c:showBubbleSize val="0"/>
        </c:dLbls>
        <c:gapWidth val="50"/>
        <c:overlap val="100"/>
        <c:axId val="1223872095"/>
        <c:axId val="1223865855"/>
        <c:extLst>
          <c:ext xmlns:c15="http://schemas.microsoft.com/office/drawing/2012/chart" uri="{02D57815-91ED-43cb-92C2-25804820EDAC}">
            <c15:filteredBarSeries>
              <c15:ser>
                <c:idx val="1"/>
                <c:order val="0"/>
                <c:tx>
                  <c:strRef>
                    <c:extLst>
                      <c:ext uri="{02D57815-91ED-43cb-92C2-25804820EDAC}">
                        <c15:formulaRef>
                          <c15:sqref>工作表1!$C$1</c15:sqref>
                        </c15:formulaRef>
                      </c:ext>
                    </c:extLst>
                    <c:strCache>
                      <c:ptCount val="1"/>
                      <c:pt idx="0">
                        <c:v>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工作表1!$A$2:$A$3</c15:sqref>
                        </c15:formulaRef>
                      </c:ext>
                    </c:extLst>
                    <c:strCache>
                      <c:ptCount val="2"/>
                      <c:pt idx="0">
                        <c:v>Y23-H1</c:v>
                      </c:pt>
                      <c:pt idx="1">
                        <c:v>Y24-H1</c:v>
                      </c:pt>
                    </c:strCache>
                  </c:strRef>
                </c:cat>
                <c:val>
                  <c:numRef>
                    <c:extLst>
                      <c:ext uri="{02D57815-91ED-43cb-92C2-25804820EDAC}">
                        <c15:formulaRef>
                          <c15:sqref>工作表1!$C$2:$C$3</c15:sqref>
                        </c15:formulaRef>
                      </c:ext>
                    </c:extLst>
                    <c:numCache>
                      <c:formatCode>General</c:formatCode>
                      <c:ptCount val="2"/>
                      <c:pt idx="0">
                        <c:v>60</c:v>
                      </c:pt>
                      <c:pt idx="1">
                        <c:v>82</c:v>
                      </c:pt>
                    </c:numCache>
                  </c:numRef>
                </c:val>
                <c:extLst>
                  <c:ext xmlns:c16="http://schemas.microsoft.com/office/drawing/2014/chart" uri="{C3380CC4-5D6E-409C-BE32-E72D297353CC}">
                    <c16:uniqueId val="{00000001-10CD-46E3-B6F3-A8556D324640}"/>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工作表1!$D$1</c15:sqref>
                        </c15:formulaRef>
                      </c:ext>
                    </c:extLst>
                    <c:strCache>
                      <c:ptCount val="1"/>
                      <c:pt idx="0">
                        <c:v>鑽孔</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工作表1!$A$2:$A$3</c15:sqref>
                        </c15:formulaRef>
                      </c:ext>
                    </c:extLst>
                    <c:strCache>
                      <c:ptCount val="2"/>
                      <c:pt idx="0">
                        <c:v>Y23-H1</c:v>
                      </c:pt>
                      <c:pt idx="1">
                        <c:v>Y24-H1</c:v>
                      </c:pt>
                    </c:strCache>
                  </c:strRef>
                </c:cat>
                <c:val>
                  <c:numRef>
                    <c:extLst xmlns:c15="http://schemas.microsoft.com/office/drawing/2012/chart">
                      <c:ext xmlns:c15="http://schemas.microsoft.com/office/drawing/2012/chart" uri="{02D57815-91ED-43cb-92C2-25804820EDAC}">
                        <c15:formulaRef>
                          <c15:sqref>工作表1!$D$2:$D$3</c15:sqref>
                        </c15:formulaRef>
                      </c:ext>
                    </c:extLst>
                    <c:numCache>
                      <c:formatCode>General</c:formatCode>
                      <c:ptCount val="2"/>
                      <c:pt idx="0">
                        <c:v>88</c:v>
                      </c:pt>
                      <c:pt idx="1">
                        <c:v>216</c:v>
                      </c:pt>
                    </c:numCache>
                  </c:numRef>
                </c:val>
                <c:extLst xmlns:c15="http://schemas.microsoft.com/office/drawing/2012/chart">
                  <c:ext xmlns:c16="http://schemas.microsoft.com/office/drawing/2014/chart" uri="{C3380CC4-5D6E-409C-BE32-E72D297353CC}">
                    <c16:uniqueId val="{00000000-10CD-46E3-B6F3-A8556D32464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工作表1!$F$1</c15:sqref>
                        </c15:formulaRef>
                      </c:ext>
                    </c:extLst>
                    <c:strCache>
                      <c:ptCount val="1"/>
                      <c:pt idx="0">
                        <c:v>合計</c:v>
                      </c:pt>
                    </c:strCache>
                  </c:strRef>
                </c:tx>
                <c:spPr>
                  <a:solidFill>
                    <a:schemeClr val="accent2">
                      <a:tint val="54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工作表1!$A$2:$A$3</c15:sqref>
                        </c15:formulaRef>
                      </c:ext>
                    </c:extLst>
                    <c:strCache>
                      <c:ptCount val="2"/>
                      <c:pt idx="0">
                        <c:v>Y23-H1</c:v>
                      </c:pt>
                      <c:pt idx="1">
                        <c:v>Y24-H1</c:v>
                      </c:pt>
                    </c:strCache>
                  </c:strRef>
                </c:cat>
                <c:val>
                  <c:numRef>
                    <c:extLst xmlns:c15="http://schemas.microsoft.com/office/drawing/2012/chart">
                      <c:ext xmlns:c15="http://schemas.microsoft.com/office/drawing/2012/chart" uri="{02D57815-91ED-43cb-92C2-25804820EDAC}">
                        <c15:formulaRef>
                          <c15:sqref>工作表1!$F$2:$F$3</c15:sqref>
                        </c15:formulaRef>
                      </c:ext>
                    </c:extLst>
                    <c:numCache>
                      <c:formatCode>General</c:formatCode>
                      <c:ptCount val="2"/>
                      <c:pt idx="0">
                        <c:v>493</c:v>
                      </c:pt>
                      <c:pt idx="1">
                        <c:v>575</c:v>
                      </c:pt>
                    </c:numCache>
                  </c:numRef>
                </c:val>
                <c:extLst xmlns:c15="http://schemas.microsoft.com/office/drawing/2012/chart">
                  <c:ext xmlns:c16="http://schemas.microsoft.com/office/drawing/2014/chart" uri="{C3380CC4-5D6E-409C-BE32-E72D297353CC}">
                    <c16:uniqueId val="{00000001-9831-4D4F-8033-F9FC26AD1BB7}"/>
                  </c:ext>
                </c:extLst>
              </c15:ser>
            </c15:filteredBarSeries>
          </c:ext>
        </c:extLst>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General"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Y23-H1</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5AAE-4BE4-9F46-289E2405D2EF}"/>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5AAE-4BE4-9F46-289E2405D2EF}"/>
              </c:ext>
            </c:extLst>
          </c:dPt>
          <c:dPt>
            <c:idx val="2"/>
            <c:bubble3D val="0"/>
            <c:spPr>
              <a:solidFill>
                <a:srgbClr val="F7CEBF"/>
              </a:solidFill>
              <a:ln w="19050">
                <a:solidFill>
                  <a:schemeClr val="lt1"/>
                </a:solidFill>
              </a:ln>
              <a:effectLst/>
            </c:spPr>
            <c:extLst>
              <c:ext xmlns:c16="http://schemas.microsoft.com/office/drawing/2014/chart" uri="{C3380CC4-5D6E-409C-BE32-E72D297353CC}">
                <c16:uniqueId val="{00000005-5AAE-4BE4-9F46-289E2405D2EF}"/>
              </c:ext>
            </c:extLst>
          </c:dPt>
          <c:dLbls>
            <c:dLbl>
              <c:idx val="0"/>
              <c:layout>
                <c:manualLayout>
                  <c:x val="-0.28284254982414442"/>
                  <c:y val="-0.164470206280415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AE-4BE4-9F46-289E2405D2EF}"/>
                </c:ext>
              </c:extLst>
            </c:dLbl>
            <c:dLbl>
              <c:idx val="1"/>
              <c:layout>
                <c:manualLayout>
                  <c:x val="0.2638263604490288"/>
                  <c:y val="0.175856806411150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AE-4BE4-9F46-289E2405D2EF}"/>
                </c:ext>
              </c:extLst>
            </c:dLbl>
            <c:dLbl>
              <c:idx val="2"/>
              <c:layout>
                <c:manualLayout>
                  <c:x val="0.11843773520917028"/>
                  <c:y val="0.128520282179758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AE-4BE4-9F46-289E2405D2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鑽針</c:v>
                </c:pt>
                <c:pt idx="1">
                  <c:v>鑽孔及基板</c:v>
                </c:pt>
              </c:strCache>
            </c:strRef>
          </c:cat>
          <c:val>
            <c:numRef>
              <c:f>工作表1!$B$2:$B$3</c:f>
              <c:numCache>
                <c:formatCode>0%</c:formatCode>
                <c:ptCount val="2"/>
                <c:pt idx="0">
                  <c:v>0.7</c:v>
                </c:pt>
                <c:pt idx="1">
                  <c:v>0.3</c:v>
                </c:pt>
              </c:numCache>
            </c:numRef>
          </c:val>
          <c:extLst>
            <c:ext xmlns:c16="http://schemas.microsoft.com/office/drawing/2014/chart" uri="{C3380CC4-5D6E-409C-BE32-E72D297353CC}">
              <c16:uniqueId val="{00000006-5AAE-4BE4-9F46-289E2405D2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Y24-Q2</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E2A8-46BB-92AF-CD85B0308C2C}"/>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E2A8-46BB-92AF-CD85B0308C2C}"/>
              </c:ext>
            </c:extLst>
          </c:dPt>
          <c:dPt>
            <c:idx val="2"/>
            <c:bubble3D val="0"/>
            <c:spPr>
              <a:solidFill>
                <a:srgbClr val="F7CEBF"/>
              </a:solidFill>
              <a:ln w="19050">
                <a:solidFill>
                  <a:schemeClr val="lt1"/>
                </a:solidFill>
              </a:ln>
              <a:effectLst/>
            </c:spPr>
            <c:extLst>
              <c:ext xmlns:c16="http://schemas.microsoft.com/office/drawing/2014/chart" uri="{C3380CC4-5D6E-409C-BE32-E72D297353CC}">
                <c16:uniqueId val="{00000005-E2A8-46BB-92AF-CD85B0308C2C}"/>
              </c:ext>
            </c:extLst>
          </c:dPt>
          <c:dLbls>
            <c:dLbl>
              <c:idx val="0"/>
              <c:layout>
                <c:manualLayout>
                  <c:x val="-0.24983814523042508"/>
                  <c:y val="3.40096324895392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A8-46BB-92AF-CD85B0308C2C}"/>
                </c:ext>
              </c:extLst>
            </c:dLbl>
            <c:dLbl>
              <c:idx val="1"/>
              <c:layout>
                <c:manualLayout>
                  <c:x val="0.23082195585530943"/>
                  <c:y val="-6.57708233957514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A8-46BB-92AF-CD85B0308C2C}"/>
                </c:ext>
              </c:extLst>
            </c:dLbl>
            <c:dLbl>
              <c:idx val="2"/>
              <c:layout>
                <c:manualLayout>
                  <c:x val="0.17206989267396419"/>
                  <c:y val="0.145779398594537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2A8-46BB-92AF-CD85B0308C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鑽針</c:v>
                </c:pt>
                <c:pt idx="1">
                  <c:v>鑽孔及基板</c:v>
                </c:pt>
              </c:strCache>
            </c:strRef>
          </c:cat>
          <c:val>
            <c:numRef>
              <c:f>工作表1!$B$2:$B$3</c:f>
              <c:numCache>
                <c:formatCode>0%</c:formatCode>
                <c:ptCount val="2"/>
                <c:pt idx="0">
                  <c:v>0.48</c:v>
                </c:pt>
                <c:pt idx="1">
                  <c:v>0.52</c:v>
                </c:pt>
              </c:numCache>
            </c:numRef>
          </c:val>
          <c:extLst>
            <c:ext xmlns:c16="http://schemas.microsoft.com/office/drawing/2014/chart" uri="{C3380CC4-5D6E-409C-BE32-E72D297353CC}">
              <c16:uniqueId val="{00000006-E2A8-46BB-92AF-CD85B0308C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041715990178685"/>
          <c:w val="0.89160786002883885"/>
          <c:h val="0.77026773571001772"/>
        </c:manualLayout>
      </c:layout>
      <c:barChart>
        <c:barDir val="col"/>
        <c:grouping val="stacked"/>
        <c:varyColors val="0"/>
        <c:ser>
          <c:idx val="2"/>
          <c:order val="0"/>
          <c:tx>
            <c:strRef>
              <c:f>工作表1!$C$1</c:f>
              <c:strCache>
                <c:ptCount val="1"/>
                <c:pt idx="0">
                  <c:v>大陸</c:v>
                </c:pt>
              </c:strCache>
            </c:strRef>
          </c:tx>
          <c:spPr>
            <a:solidFill>
              <a:srgbClr val="E7CFE4"/>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工作表1!$C$2:$C$3</c:f>
              <c:numCache>
                <c:formatCode>0%</c:formatCode>
                <c:ptCount val="2"/>
                <c:pt idx="0">
                  <c:v>0.75129533678756477</c:v>
                </c:pt>
                <c:pt idx="1">
                  <c:v>0.73056994818652854</c:v>
                </c:pt>
              </c:numCache>
            </c:numRef>
          </c:val>
          <c:extLst>
            <c:ext xmlns:c16="http://schemas.microsoft.com/office/drawing/2014/chart" uri="{C3380CC4-5D6E-409C-BE32-E72D297353CC}">
              <c16:uniqueId val="{00000000-FB32-4523-9E84-B5B0A982D164}"/>
            </c:ext>
          </c:extLst>
        </c:ser>
        <c:ser>
          <c:idx val="0"/>
          <c:order val="1"/>
          <c:tx>
            <c:strRef>
              <c:f>工作表1!$B$1</c:f>
              <c:strCache>
                <c:ptCount val="1"/>
                <c:pt idx="0">
                  <c:v>台灣</c:v>
                </c:pt>
              </c:strCache>
            </c:strRef>
          </c:tx>
          <c:spPr>
            <a:solidFill>
              <a:srgbClr val="FF6699"/>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工作表1!$B$2:$B$3</c:f>
              <c:numCache>
                <c:formatCode>0%</c:formatCode>
                <c:ptCount val="2"/>
                <c:pt idx="1">
                  <c:v>0.26</c:v>
                </c:pt>
              </c:numCache>
            </c:numRef>
          </c:val>
          <c:extLst>
            <c:ext xmlns:c16="http://schemas.microsoft.com/office/drawing/2014/chart" uri="{C3380CC4-5D6E-409C-BE32-E72D297353CC}">
              <c16:uniqueId val="{00000001-FB32-4523-9E84-B5B0A982D164}"/>
            </c:ext>
          </c:extLst>
        </c:ser>
        <c:dLbls>
          <c:dLblPos val="ctr"/>
          <c:showLegendKey val="0"/>
          <c:showVal val="1"/>
          <c:showCatName val="0"/>
          <c:showSerName val="0"/>
          <c:showPercent val="0"/>
          <c:showBubbleSize val="0"/>
        </c:dLbls>
        <c:gapWidth val="50"/>
        <c:overlap val="100"/>
        <c:axId val="1223872095"/>
        <c:axId val="1223865855"/>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0%"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041715990178685"/>
          <c:w val="0.89160786002883885"/>
          <c:h val="0.77026773571001772"/>
        </c:manualLayout>
      </c:layout>
      <c:barChart>
        <c:barDir val="col"/>
        <c:grouping val="stacked"/>
        <c:varyColors val="0"/>
        <c:ser>
          <c:idx val="2"/>
          <c:order val="0"/>
          <c:tx>
            <c:strRef>
              <c:f>工作表1!$C$1</c:f>
              <c:strCache>
                <c:ptCount val="1"/>
                <c:pt idx="0">
                  <c:v>大陸</c:v>
                </c:pt>
              </c:strCache>
            </c:strRef>
          </c:tx>
          <c:spPr>
            <a:solidFill>
              <a:srgbClr val="E7CFE4"/>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工作表1!$C$2:$C$3</c:f>
              <c:numCache>
                <c:formatCode>0%</c:formatCode>
                <c:ptCount val="2"/>
                <c:pt idx="0">
                  <c:v>0.75129533678756477</c:v>
                </c:pt>
                <c:pt idx="1">
                  <c:v>0.73056994818652854</c:v>
                </c:pt>
              </c:numCache>
            </c:numRef>
          </c:val>
          <c:extLst>
            <c:ext xmlns:c16="http://schemas.microsoft.com/office/drawing/2014/chart" uri="{C3380CC4-5D6E-409C-BE32-E72D297353CC}">
              <c16:uniqueId val="{00000000-7E3B-47D7-9C66-3925D4EA50D8}"/>
            </c:ext>
          </c:extLst>
        </c:ser>
        <c:ser>
          <c:idx val="0"/>
          <c:order val="1"/>
          <c:tx>
            <c:strRef>
              <c:f>工作表1!$B$1</c:f>
              <c:strCache>
                <c:ptCount val="1"/>
                <c:pt idx="0">
                  <c:v>台灣</c:v>
                </c:pt>
              </c:strCache>
            </c:strRef>
          </c:tx>
          <c:spPr>
            <a:solidFill>
              <a:srgbClr val="FF6699"/>
            </a:solidFill>
            <a:ln w="3175">
              <a:solidFill>
                <a:schemeClr val="tx1">
                  <a:lumMod val="50000"/>
                  <a:lumOff val="50000"/>
                </a:schemeClr>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7E3B-47D7-9C66-3925D4EA50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Y24-Q2</c:v>
                </c:pt>
                <c:pt idx="1">
                  <c:v>Y24-Q4</c:v>
                </c:pt>
              </c:strCache>
            </c:strRef>
          </c:cat>
          <c:val>
            <c:numRef>
              <c:f>工作表1!$B$2:$B$3</c:f>
              <c:numCache>
                <c:formatCode>0%</c:formatCode>
                <c:ptCount val="2"/>
                <c:pt idx="1">
                  <c:v>0.28000000000000003</c:v>
                </c:pt>
              </c:numCache>
            </c:numRef>
          </c:val>
          <c:extLst>
            <c:ext xmlns:c16="http://schemas.microsoft.com/office/drawing/2014/chart" uri="{C3380CC4-5D6E-409C-BE32-E72D297353CC}">
              <c16:uniqueId val="{00000002-7E3B-47D7-9C66-3925D4EA50D8}"/>
            </c:ext>
          </c:extLst>
        </c:ser>
        <c:dLbls>
          <c:dLblPos val="ctr"/>
          <c:showLegendKey val="0"/>
          <c:showVal val="1"/>
          <c:showCatName val="0"/>
          <c:showSerName val="0"/>
          <c:showPercent val="0"/>
          <c:showBubbleSize val="0"/>
        </c:dLbls>
        <c:gapWidth val="50"/>
        <c:overlap val="100"/>
        <c:axId val="1223872095"/>
        <c:axId val="1223865855"/>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0%"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5ABAF-AED9-49E8-8D8C-8C966AF422E4}" type="doc">
      <dgm:prSet loTypeId="urn:microsoft.com/office/officeart/2008/layout/PictureStrips" loCatId="list"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accent2">
            <a:lumMod val="20000"/>
            <a:lumOff val="80000"/>
            <a:alpha val="40000"/>
          </a:schemeClr>
        </a:solidFill>
        <a:ln>
          <a:solidFill>
            <a:schemeClr val="accent2">
              <a:lumMod val="75000"/>
            </a:schemeClr>
          </a:solidFill>
        </a:ln>
      </dgm:spPr>
      <dgm:t>
        <a:bodyPr/>
        <a:lstStyle/>
        <a:p>
          <a:pPr algn="ctr"/>
          <a:r>
            <a:rPr lang="zh-TW" altLang="en-US" sz="4000" b="1" dirty="0">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rgbClr val="FFCCFF">
            <a:alpha val="40000"/>
          </a:srgbClr>
        </a:solidFill>
        <a:ln>
          <a:solidFill>
            <a:srgbClr val="FF99CC"/>
          </a:solidFill>
        </a:ln>
      </dgm:spPr>
      <dgm:t>
        <a:bodyPr/>
        <a:lstStyle/>
        <a:p>
          <a:pPr algn="ctr"/>
          <a:r>
            <a:rPr lang="zh-TW" altLang="en-US" sz="4000" b="1" dirty="0">
              <a:latin typeface="微軟正黑體" panose="020B0604030504040204" pitchFamily="34" charset="-120"/>
              <a:ea typeface="微軟正黑體" panose="020B0604030504040204" pitchFamily="34" charset="-120"/>
            </a:rPr>
            <a:t>產能提升</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rgbClr val="99CCFF">
            <a:alpha val="40000"/>
          </a:srgbClr>
        </a:solidFill>
        <a:ln>
          <a:solidFill>
            <a:srgbClr val="3399FF"/>
          </a:solidFill>
        </a:ln>
      </dgm:spPr>
      <dgm:t>
        <a:bodyPr/>
        <a:lstStyle/>
        <a:p>
          <a:pPr algn="ctr"/>
          <a:r>
            <a:rPr lang="zh-TW" altLang="en-US" sz="4000" b="1" dirty="0">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rgbClr val="99FFCC">
            <a:alpha val="40000"/>
          </a:srgbClr>
        </a:solidFill>
        <a:ln>
          <a:solidFill>
            <a:srgbClr val="00B050"/>
          </a:solidFill>
        </a:ln>
      </dgm:spPr>
      <dgm:t>
        <a:bodyPr/>
        <a:lstStyle/>
        <a:p>
          <a:pPr algn="ctr"/>
          <a:r>
            <a:rPr lang="en-US" altLang="zh-TW" sz="4000" b="1" dirty="0">
              <a:latin typeface="微軟正黑體" panose="020B0604030504040204" pitchFamily="34" charset="-120"/>
              <a:ea typeface="微軟正黑體" panose="020B0604030504040204" pitchFamily="34" charset="-120"/>
            </a:rPr>
            <a:t>ESG</a:t>
          </a:r>
          <a:r>
            <a:rPr lang="zh-TW" altLang="en-US" sz="4000" b="1" dirty="0">
              <a:latin typeface="微軟正黑體" panose="020B0604030504040204" pitchFamily="34" charset="-120"/>
              <a:ea typeface="微軟正黑體" panose="020B0604030504040204" pitchFamily="34" charset="-120"/>
            </a:rPr>
            <a:t>進度</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7DD20627-FA09-4294-A05E-E121F6A62725}" type="pres">
      <dgm:prSet presAssocID="{D705ABAF-AED9-49E8-8D8C-8C966AF422E4}" presName="Name0" presStyleCnt="0">
        <dgm:presLayoutVars>
          <dgm:dir/>
          <dgm:resizeHandles val="exact"/>
        </dgm:presLayoutVars>
      </dgm:prSet>
      <dgm:spPr/>
    </dgm:pt>
    <dgm:pt modelId="{1DAAB036-B2B5-48C2-970A-46FAC43CA938}" type="pres">
      <dgm:prSet presAssocID="{D2E3F60E-C545-4A47-A12B-ECFE33377875}" presName="composite" presStyleCnt="0"/>
      <dgm:spPr/>
    </dgm:pt>
    <dgm:pt modelId="{5F87A92E-457D-4CBC-BB03-C69869094A3C}" type="pres">
      <dgm:prSet presAssocID="{D2E3F60E-C545-4A47-A12B-ECFE33377875}" presName="rect1" presStyleLbl="trAlignAcc1" presStyleIdx="0" presStyleCnt="4" custLinFactNeighborX="187" custLinFactNeighborY="-56249">
        <dgm:presLayoutVars>
          <dgm:bulletEnabled val="1"/>
        </dgm:presLayoutVars>
      </dgm:prSet>
      <dgm:spPr/>
    </dgm:pt>
    <dgm:pt modelId="{F792E1C9-CE16-4249-B5DC-5ED02D3E9D5D}" type="pres">
      <dgm:prSet presAssocID="{D2E3F60E-C545-4A47-A12B-ECFE33377875}" presName="rect2" presStyleLbl="fgImgPlace1" presStyleIdx="0" presStyleCnt="4" custLinFactNeighborX="-13451" custLinFactNeighborY="-56630">
        <dgm:style>
          <a:lnRef idx="2">
            <a:schemeClr val="accent4">
              <a:shade val="50000"/>
            </a:schemeClr>
          </a:lnRef>
          <a:fillRef idx="1">
            <a:schemeClr val="accent4"/>
          </a:fillRef>
          <a:effectRef idx="0">
            <a:schemeClr val="accent4"/>
          </a:effectRef>
          <a:fontRef idx="minor">
            <a:schemeClr val="lt1"/>
          </a:fontRef>
        </dgm:style>
      </dgm:prSet>
      <dgm:spPr>
        <a:prstGeom prst="flowChartOffpageConnector">
          <a:avLst/>
        </a:prstGeom>
        <a:solidFill>
          <a:srgbClr val="E2801E"/>
        </a:solidFill>
        <a:ln>
          <a:noFill/>
        </a:ln>
        <a:effectLst>
          <a:outerShdw blurRad="50800" dist="38100" sx="103000" sy="103000" algn="l" rotWithShape="0">
            <a:prstClr val="black">
              <a:alpha val="40000"/>
            </a:prstClr>
          </a:outerShdw>
        </a:effectLst>
      </dgm:spPr>
    </dgm:pt>
    <dgm:pt modelId="{5C70E2BC-3FDC-410F-B775-9F0440D34EC7}" type="pres">
      <dgm:prSet presAssocID="{46C788A1-A7E5-4E65-B5E6-DF14EDA4A17B}" presName="sibTrans" presStyleCnt="0"/>
      <dgm:spPr/>
    </dgm:pt>
    <dgm:pt modelId="{51D30404-6675-4A1C-8BA7-B198A9D09A4F}" type="pres">
      <dgm:prSet presAssocID="{0C3EC1D3-20EF-46FC-BF25-E089346D8954}" presName="composite" presStyleCnt="0"/>
      <dgm:spPr/>
    </dgm:pt>
    <dgm:pt modelId="{BCB48161-2518-41E0-9B4E-979B2E0E4E46}" type="pres">
      <dgm:prSet presAssocID="{0C3EC1D3-20EF-46FC-BF25-E089346D8954}" presName="rect1" presStyleLbl="trAlignAcc1" presStyleIdx="1" presStyleCnt="4" custLinFactX="-9981" custLinFactY="28585" custLinFactNeighborX="-100000" custLinFactNeighborY="100000">
        <dgm:presLayoutVars>
          <dgm:bulletEnabled val="1"/>
        </dgm:presLayoutVars>
      </dgm:prSet>
      <dgm:spPr/>
    </dgm:pt>
    <dgm:pt modelId="{E3D7A0D1-AB43-49F7-BF5E-E586ACE3FC7E}" type="pres">
      <dgm:prSet presAssocID="{0C3EC1D3-20EF-46FC-BF25-E089346D8954}" presName="rect2" presStyleLbl="fgImgPlace1" presStyleIdx="1" presStyleCnt="4" custLinFactX="-203916" custLinFactY="17831" custLinFactNeighborX="-300000" custLinFactNeighborY="100000"/>
      <dgm:spPr>
        <a:prstGeom prst="flowChartOffpageConnector">
          <a:avLst/>
        </a:prstGeom>
        <a:solidFill>
          <a:srgbClr val="3399FF"/>
        </a:solidFill>
        <a:ln>
          <a:noFill/>
        </a:ln>
        <a:effectLst>
          <a:outerShdw blurRad="50800" dist="38100" sx="103000" sy="103000" algn="l" rotWithShape="0">
            <a:prstClr val="black">
              <a:alpha val="40000"/>
            </a:prstClr>
          </a:outerShdw>
          <a:softEdge rad="12700"/>
        </a:effectLst>
      </dgm:spPr>
    </dgm:pt>
    <dgm:pt modelId="{677703A1-539E-4B85-9A1B-45FAAE2E688C}" type="pres">
      <dgm:prSet presAssocID="{45570305-7664-4897-A6A8-C1CF43346DF1}" presName="sibTrans" presStyleCnt="0"/>
      <dgm:spPr/>
    </dgm:pt>
    <dgm:pt modelId="{80BA5B03-9F57-45BE-AE97-3DA771AF513A}" type="pres">
      <dgm:prSet presAssocID="{E4C225C3-56FB-4651-B709-18F8E619E44A}" presName="composite" presStyleCnt="0"/>
      <dgm:spPr/>
    </dgm:pt>
    <dgm:pt modelId="{A08A7AA4-9A67-4E36-89FE-D750AE18EEBF}" type="pres">
      <dgm:prSet presAssocID="{E4C225C3-56FB-4651-B709-18F8E619E44A}" presName="rect1" presStyleLbl="trAlignAcc1" presStyleIdx="2" presStyleCnt="4" custLinFactX="7791" custLinFactNeighborX="100000" custLinFactNeighborY="52662">
        <dgm:presLayoutVars>
          <dgm:bulletEnabled val="1"/>
        </dgm:presLayoutVars>
      </dgm:prSet>
      <dgm:spPr/>
    </dgm:pt>
    <dgm:pt modelId="{21692864-C67A-4960-9A95-AF60229C128A}" type="pres">
      <dgm:prSet presAssocID="{E4C225C3-56FB-4651-B709-18F8E619E44A}" presName="rect2" presStyleLbl="fgImgPlace1" presStyleIdx="2" presStyleCnt="4" custLinFactX="200941" custLinFactNeighborX="300000" custLinFactNeighborY="44897"/>
      <dgm:spPr>
        <a:prstGeom prst="flowChartOffpageConnector">
          <a:avLst/>
        </a:prstGeom>
        <a:solidFill>
          <a:srgbClr val="00CC99"/>
        </a:solidFill>
        <a:ln>
          <a:noFill/>
        </a:ln>
        <a:effectLst>
          <a:outerShdw blurRad="50800" dist="38100" sx="103000" sy="103000" algn="l" rotWithShape="0">
            <a:prstClr val="black">
              <a:alpha val="40000"/>
            </a:prstClr>
          </a:outerShdw>
        </a:effectLst>
      </dgm:spPr>
    </dgm:pt>
    <dgm:pt modelId="{A161E95F-2C6C-40CA-8F44-9AE58FD726AE}" type="pres">
      <dgm:prSet presAssocID="{46FD1E3B-90C6-4E93-8C4F-348B8C2319D2}" presName="sibTrans" presStyleCnt="0"/>
      <dgm:spPr/>
    </dgm:pt>
    <dgm:pt modelId="{4C9A549F-4A94-44A4-8A7F-9A4997635E6C}" type="pres">
      <dgm:prSet presAssocID="{2BE9D7DC-614E-417D-B3D1-D95821DAD42A}" presName="composite" presStyleCnt="0"/>
      <dgm:spPr/>
    </dgm:pt>
    <dgm:pt modelId="{FCCC6F69-D48F-4C7A-A729-CD8627CD6999}" type="pres">
      <dgm:prSet presAssocID="{2BE9D7DC-614E-417D-B3D1-D95821DAD42A}" presName="rect1" presStyleLbl="trAlignAcc1" presStyleIdx="3" presStyleCnt="4" custLinFactY="-764" custLinFactNeighborX="-2433" custLinFactNeighborY="-100000">
        <dgm:presLayoutVars>
          <dgm:bulletEnabled val="1"/>
        </dgm:presLayoutVars>
      </dgm:prSet>
      <dgm:spPr/>
    </dgm:pt>
    <dgm:pt modelId="{90801E99-E71B-436D-A07C-F7F5A578AA0E}" type="pres">
      <dgm:prSet presAssocID="{2BE9D7DC-614E-417D-B3D1-D95821DAD42A}" presName="rect2" presStyleLbl="fgImgPlace1" presStyleIdx="3" presStyleCnt="4" custLinFactY="-3857" custLinFactNeighborX="-5527" custLinFactNeighborY="-100000"/>
      <dgm:spPr>
        <a:prstGeom prst="flowChartOffpageConnector">
          <a:avLst/>
        </a:prstGeom>
        <a:solidFill>
          <a:srgbClr val="FF6699"/>
        </a:solidFill>
        <a:ln>
          <a:noFill/>
        </a:ln>
        <a:effectLst>
          <a:outerShdw blurRad="50800" dist="38100" sx="103000" sy="103000" algn="l" rotWithShape="0">
            <a:prstClr val="black">
              <a:alpha val="40000"/>
            </a:prstClr>
          </a:outerShdw>
        </a:effectLst>
      </dgm:spPr>
    </dgm:pt>
  </dgm:ptLst>
  <dgm:cxnLst>
    <dgm:cxn modelId="{19D85710-8554-4B9D-9361-639D661C4C68}" srcId="{D705ABAF-AED9-49E8-8D8C-8C966AF422E4}" destId="{E4C225C3-56FB-4651-B709-18F8E619E44A}" srcOrd="2" destOrd="0" parTransId="{42D625F7-055E-4BA6-A358-9A98DE26A94C}" sibTransId="{46FD1E3B-90C6-4E93-8C4F-348B8C2319D2}"/>
    <dgm:cxn modelId="{66562818-534D-46DC-AE10-9961EF5D0DC1}" type="presOf" srcId="{2BE9D7DC-614E-417D-B3D1-D95821DAD42A}" destId="{FCCC6F69-D48F-4C7A-A729-CD8627CD6999}" srcOrd="0" destOrd="0" presId="urn:microsoft.com/office/officeart/2008/layout/PictureStrips"/>
    <dgm:cxn modelId="{245C6A33-E811-4958-8462-BFD5F6517AB0}" type="presOf" srcId="{0C3EC1D3-20EF-46FC-BF25-E089346D8954}" destId="{BCB48161-2518-41E0-9B4E-979B2E0E4E46}" srcOrd="0" destOrd="0" presId="urn:microsoft.com/office/officeart/2008/layout/PictureStrips"/>
    <dgm:cxn modelId="{F1D51734-BDBA-4723-A521-645E18BE48BE}" type="presOf" srcId="{D2E3F60E-C545-4A47-A12B-ECFE33377875}" destId="{5F87A92E-457D-4CBC-BB03-C69869094A3C}" srcOrd="0" destOrd="0" presId="urn:microsoft.com/office/officeart/2008/layout/PictureStrips"/>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A4B95B7F-8BEC-4F25-84BD-CC6EA3BBC7AD}" type="presOf" srcId="{E4C225C3-56FB-4651-B709-18F8E619E44A}" destId="{A08A7AA4-9A67-4E36-89FE-D750AE18EEBF}" srcOrd="0" destOrd="0" presId="urn:microsoft.com/office/officeart/2008/layout/PictureStrips"/>
    <dgm:cxn modelId="{6DF326D7-7D25-4856-97F9-AE5B2E0FEA67}" srcId="{D705ABAF-AED9-49E8-8D8C-8C966AF422E4}" destId="{0C3EC1D3-20EF-46FC-BF25-E089346D8954}" srcOrd="1" destOrd="0" parTransId="{6F46F727-6EA4-48BD-8BC5-A79C4FC50B91}" sibTransId="{45570305-7664-4897-A6A8-C1CF43346DF1}"/>
    <dgm:cxn modelId="{FC269DE6-8DC9-45EA-B088-82CF88393EF9}" type="presOf" srcId="{D705ABAF-AED9-49E8-8D8C-8C966AF422E4}" destId="{7DD20627-FA09-4294-A05E-E121F6A62725}" srcOrd="0" destOrd="0" presId="urn:microsoft.com/office/officeart/2008/layout/PictureStrips"/>
    <dgm:cxn modelId="{07F01C3C-6FD9-4C41-817E-083D6BA92C19}" type="presParOf" srcId="{7DD20627-FA09-4294-A05E-E121F6A62725}" destId="{1DAAB036-B2B5-48C2-970A-46FAC43CA938}" srcOrd="0" destOrd="0" presId="urn:microsoft.com/office/officeart/2008/layout/PictureStrips"/>
    <dgm:cxn modelId="{9DE12E7C-D816-49EB-BCE2-2A5302C9EA81}" type="presParOf" srcId="{1DAAB036-B2B5-48C2-970A-46FAC43CA938}" destId="{5F87A92E-457D-4CBC-BB03-C69869094A3C}" srcOrd="0" destOrd="0" presId="urn:microsoft.com/office/officeart/2008/layout/PictureStrips"/>
    <dgm:cxn modelId="{09AEFFB5-69CF-4244-BF82-FF67291BF37B}" type="presParOf" srcId="{1DAAB036-B2B5-48C2-970A-46FAC43CA938}" destId="{F792E1C9-CE16-4249-B5DC-5ED02D3E9D5D}" srcOrd="1" destOrd="0" presId="urn:microsoft.com/office/officeart/2008/layout/PictureStrips"/>
    <dgm:cxn modelId="{8DAED21F-4D7C-4A08-AD36-D130A1CE5B52}" type="presParOf" srcId="{7DD20627-FA09-4294-A05E-E121F6A62725}" destId="{5C70E2BC-3FDC-410F-B775-9F0440D34EC7}" srcOrd="1" destOrd="0" presId="urn:microsoft.com/office/officeart/2008/layout/PictureStrips"/>
    <dgm:cxn modelId="{D3DB1C74-F6B0-4850-B69D-3BFD1FD193BC}" type="presParOf" srcId="{7DD20627-FA09-4294-A05E-E121F6A62725}" destId="{51D30404-6675-4A1C-8BA7-B198A9D09A4F}" srcOrd="2" destOrd="0" presId="urn:microsoft.com/office/officeart/2008/layout/PictureStrips"/>
    <dgm:cxn modelId="{831B5E3E-AD9A-4571-9E2C-737C795404F9}" type="presParOf" srcId="{51D30404-6675-4A1C-8BA7-B198A9D09A4F}" destId="{BCB48161-2518-41E0-9B4E-979B2E0E4E46}" srcOrd="0" destOrd="0" presId="urn:microsoft.com/office/officeart/2008/layout/PictureStrips"/>
    <dgm:cxn modelId="{0576434D-1B4E-47FF-9ACF-D1FFB9674A98}" type="presParOf" srcId="{51D30404-6675-4A1C-8BA7-B198A9D09A4F}" destId="{E3D7A0D1-AB43-49F7-BF5E-E586ACE3FC7E}" srcOrd="1" destOrd="0" presId="urn:microsoft.com/office/officeart/2008/layout/PictureStrips"/>
    <dgm:cxn modelId="{C3F3E9C4-AFB1-425F-9118-7C2D26C74A4A}" type="presParOf" srcId="{7DD20627-FA09-4294-A05E-E121F6A62725}" destId="{677703A1-539E-4B85-9A1B-45FAAE2E688C}" srcOrd="3" destOrd="0" presId="urn:microsoft.com/office/officeart/2008/layout/PictureStrips"/>
    <dgm:cxn modelId="{9AA24641-54BA-405C-9F33-33A6B0F23F26}" type="presParOf" srcId="{7DD20627-FA09-4294-A05E-E121F6A62725}" destId="{80BA5B03-9F57-45BE-AE97-3DA771AF513A}" srcOrd="4" destOrd="0" presId="urn:microsoft.com/office/officeart/2008/layout/PictureStrips"/>
    <dgm:cxn modelId="{001A8011-0E53-4535-AB5A-94A7FEFFCCD6}" type="presParOf" srcId="{80BA5B03-9F57-45BE-AE97-3DA771AF513A}" destId="{A08A7AA4-9A67-4E36-89FE-D750AE18EEBF}" srcOrd="0" destOrd="0" presId="urn:microsoft.com/office/officeart/2008/layout/PictureStrips"/>
    <dgm:cxn modelId="{4090FC21-5D84-48EB-BC0F-6AABB98A4D01}" type="presParOf" srcId="{80BA5B03-9F57-45BE-AE97-3DA771AF513A}" destId="{21692864-C67A-4960-9A95-AF60229C128A}" srcOrd="1" destOrd="0" presId="urn:microsoft.com/office/officeart/2008/layout/PictureStrips"/>
    <dgm:cxn modelId="{746177B9-659D-42BF-814A-192CAF868412}" type="presParOf" srcId="{7DD20627-FA09-4294-A05E-E121F6A62725}" destId="{A161E95F-2C6C-40CA-8F44-9AE58FD726AE}" srcOrd="5" destOrd="0" presId="urn:microsoft.com/office/officeart/2008/layout/PictureStrips"/>
    <dgm:cxn modelId="{2F83CCAD-BB86-4816-B431-09965819031F}" type="presParOf" srcId="{7DD20627-FA09-4294-A05E-E121F6A62725}" destId="{4C9A549F-4A94-44A4-8A7F-9A4997635E6C}" srcOrd="6" destOrd="0" presId="urn:microsoft.com/office/officeart/2008/layout/PictureStrips"/>
    <dgm:cxn modelId="{2560DE34-61D6-41EE-A04E-E5B61E264CCF}" type="presParOf" srcId="{4C9A549F-4A94-44A4-8A7F-9A4997635E6C}" destId="{FCCC6F69-D48F-4C7A-A729-CD8627CD6999}" srcOrd="0" destOrd="0" presId="urn:microsoft.com/office/officeart/2008/layout/PictureStrips"/>
    <dgm:cxn modelId="{AD0C85B1-8A17-4563-B563-0C4B98A491A5}" type="presParOf" srcId="{4C9A549F-4A94-44A4-8A7F-9A4997635E6C}" destId="{90801E99-E71B-436D-A07C-F7F5A578AA0E}" srcOrd="1" destOrd="0" presId="urn:microsoft.com/office/officeart/2008/layout/PictureStrips"/>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rgbClr val="3399FF"/>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ScaleY="212469"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ScaleY="100492"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rgbClr val="FF6699"/>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ScaleY="100492"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ScaleY="212469"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8812"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rgbClr val="00CC99"/>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ESG</a:t>
          </a:r>
          <a:r>
            <a:rPr lang="zh-TW" altLang="en-US" sz="16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ScaleY="212469"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D6B5490-6CFA-4890-ACA5-E95AE1173F1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TW" altLang="en-US"/>
        </a:p>
      </dgm:t>
    </dgm:pt>
    <dgm:pt modelId="{5C72ECE3-AF85-4F7F-9440-BBA1EFA8401A}">
      <dgm:prSet phldrT="[文字]" custT="1"/>
      <dgm:spPr/>
      <dgm:t>
        <a:bodyPr/>
        <a:lstStyle/>
        <a:p>
          <a:r>
            <a:rPr lang="en-US" altLang="zh-TW" sz="2800" dirty="0">
              <a:latin typeface="微軟正黑體" panose="020B0604030504040204" pitchFamily="34" charset="-120"/>
              <a:ea typeface="微軟正黑體" panose="020B0604030504040204" pitchFamily="34" charset="-120"/>
            </a:rPr>
            <a:t>2030</a:t>
          </a:r>
          <a:r>
            <a:rPr lang="zh-TW" altLang="en-US" sz="2800" dirty="0">
              <a:latin typeface="微軟正黑體" panose="020B0604030504040204" pitchFamily="34" charset="-120"/>
              <a:ea typeface="微軟正黑體" panose="020B0604030504040204" pitchFamily="34" charset="-120"/>
            </a:rPr>
            <a:t>年減碳目標</a:t>
          </a:r>
          <a:r>
            <a:rPr lang="en-US" altLang="zh-TW" sz="2800" dirty="0">
              <a:latin typeface="微軟正黑體" panose="020B0604030504040204" pitchFamily="34" charset="-120"/>
              <a:ea typeface="微軟正黑體" panose="020B0604030504040204" pitchFamily="34" charset="-120"/>
            </a:rPr>
            <a:t>30%</a:t>
          </a:r>
          <a:endParaRPr lang="zh-TW" altLang="en-US" sz="2800" dirty="0">
            <a:latin typeface="微軟正黑體" panose="020B0604030504040204" pitchFamily="34" charset="-120"/>
            <a:ea typeface="微軟正黑體" panose="020B0604030504040204" pitchFamily="34" charset="-120"/>
          </a:endParaRPr>
        </a:p>
      </dgm:t>
    </dgm:pt>
    <dgm:pt modelId="{866F0CDF-6C37-4E92-8968-D34BDD706B32}" type="parTrans" cxnId="{D1A29F50-3D8C-479E-877B-3A87EBA997A9}">
      <dgm:prSet/>
      <dgm:spPr/>
      <dgm:t>
        <a:bodyPr/>
        <a:lstStyle/>
        <a:p>
          <a:endParaRPr lang="zh-TW" altLang="en-US"/>
        </a:p>
      </dgm:t>
    </dgm:pt>
    <dgm:pt modelId="{F62E7E09-ECB2-466C-9DF1-77C04C61E0C7}" type="sibTrans" cxnId="{D1A29F50-3D8C-479E-877B-3A87EBA997A9}">
      <dgm:prSet/>
      <dgm:spPr/>
      <dgm:t>
        <a:bodyPr/>
        <a:lstStyle/>
        <a:p>
          <a:endParaRPr lang="zh-TW" altLang="en-US"/>
        </a:p>
      </dgm:t>
    </dgm:pt>
    <dgm:pt modelId="{4EC40128-CEC1-40CE-973C-FCE3C841AB68}">
      <dgm:prSet phldrT="[文字]" custT="1"/>
      <dgm:spPr/>
      <dgm:t>
        <a:bodyPr/>
        <a:lstStyle/>
        <a:p>
          <a:r>
            <a:rPr lang="en-US" altLang="zh-TW" sz="2800" dirty="0">
              <a:latin typeface="微軟正黑體" panose="020B0604030504040204" pitchFamily="34" charset="-120"/>
              <a:ea typeface="微軟正黑體" panose="020B0604030504040204" pitchFamily="34" charset="-120"/>
            </a:rPr>
            <a:t>2024</a:t>
          </a:r>
          <a:r>
            <a:rPr lang="zh-TW" altLang="en-US" sz="2800" dirty="0">
              <a:latin typeface="微軟正黑體" panose="020B0604030504040204" pitchFamily="34" charset="-120"/>
              <a:ea typeface="微軟正黑體" panose="020B0604030504040204" pitchFamily="34" charset="-120"/>
            </a:rPr>
            <a:t>年永續個體報告初版</a:t>
          </a:r>
        </a:p>
      </dgm:t>
    </dgm:pt>
    <dgm:pt modelId="{174D53A4-92F6-4A4C-8B9E-9FF55DA3988D}" type="sibTrans" cxnId="{1439D9C1-E7C7-4189-8D8D-7DA066EB3EBA}">
      <dgm:prSet/>
      <dgm:spPr/>
      <dgm:t>
        <a:bodyPr/>
        <a:lstStyle/>
        <a:p>
          <a:endParaRPr lang="zh-TW" altLang="en-US"/>
        </a:p>
      </dgm:t>
    </dgm:pt>
    <dgm:pt modelId="{365E476D-B9A8-4302-8FD8-539BE8A91A76}" type="parTrans" cxnId="{1439D9C1-E7C7-4189-8D8D-7DA066EB3EBA}">
      <dgm:prSet/>
      <dgm:spPr/>
      <dgm:t>
        <a:bodyPr/>
        <a:lstStyle/>
        <a:p>
          <a:endParaRPr lang="zh-TW" altLang="en-US"/>
        </a:p>
      </dgm:t>
    </dgm:pt>
    <dgm:pt modelId="{656F6535-E13D-4C73-8EB0-E79B78B7993D}">
      <dgm:prSet phldrT="[文字]" custT="1"/>
      <dgm:spPr/>
      <dgm:t>
        <a:bodyPr/>
        <a:lstStyle/>
        <a:p>
          <a:r>
            <a:rPr lang="en-US" altLang="zh-TW" sz="2800" dirty="0">
              <a:latin typeface="微軟正黑體" panose="020B0604030504040204" pitchFamily="34" charset="-120"/>
              <a:ea typeface="微軟正黑體" panose="020B0604030504040204" pitchFamily="34" charset="-120"/>
            </a:rPr>
            <a:t>2050</a:t>
          </a:r>
          <a:r>
            <a:rPr lang="zh-TW" altLang="en-US" sz="2800" dirty="0">
              <a:latin typeface="微軟正黑體" panose="020B0604030504040204" pitchFamily="34" charset="-120"/>
              <a:ea typeface="微軟正黑體" panose="020B0604030504040204" pitchFamily="34" charset="-120"/>
            </a:rPr>
            <a:t>年淨零碳排</a:t>
          </a:r>
        </a:p>
      </dgm:t>
    </dgm:pt>
    <dgm:pt modelId="{0C71135F-929E-413D-9281-50D099A8288D}" type="parTrans" cxnId="{CBEA3E8E-213B-4072-95CE-CCAFDA872C50}">
      <dgm:prSet/>
      <dgm:spPr/>
      <dgm:t>
        <a:bodyPr/>
        <a:lstStyle/>
        <a:p>
          <a:endParaRPr lang="zh-TW" altLang="en-US"/>
        </a:p>
      </dgm:t>
    </dgm:pt>
    <dgm:pt modelId="{495A2C6D-A684-4FF1-B48B-B4B3EB5A4885}" type="sibTrans" cxnId="{CBEA3E8E-213B-4072-95CE-CCAFDA872C50}">
      <dgm:prSet/>
      <dgm:spPr/>
      <dgm:t>
        <a:bodyPr/>
        <a:lstStyle/>
        <a:p>
          <a:endParaRPr lang="zh-TW" altLang="en-US"/>
        </a:p>
      </dgm:t>
    </dgm:pt>
    <dgm:pt modelId="{FBEACE35-CD10-47A6-B873-68EBBFDBBD22}">
      <dgm:prSet phldrT="[文字]" custT="1"/>
      <dgm:spPr/>
      <dgm:t>
        <a:bodyPr/>
        <a:lstStyle/>
        <a:p>
          <a:r>
            <a:rPr lang="en-US" altLang="zh-TW" sz="2800" dirty="0">
              <a:latin typeface="微軟正黑體" panose="020B0604030504040204" pitchFamily="34" charset="-120"/>
              <a:ea typeface="微軟正黑體" panose="020B0604030504040204" pitchFamily="34" charset="-120"/>
            </a:rPr>
            <a:t>2023</a:t>
          </a:r>
          <a:r>
            <a:rPr lang="zh-TW" altLang="en-US" sz="2800" dirty="0">
              <a:latin typeface="微軟正黑體" panose="020B0604030504040204" pitchFamily="34" charset="-120"/>
              <a:ea typeface="微軟正黑體" panose="020B0604030504040204" pitchFamily="34" charset="-120"/>
            </a:rPr>
            <a:t>年個體溫室氣體盤查確信</a:t>
          </a:r>
        </a:p>
      </dgm:t>
    </dgm:pt>
    <dgm:pt modelId="{42ACDAD3-BF47-40FE-8B77-F7BA5E7C9CD1}" type="sibTrans" cxnId="{07B9C38F-3FDD-4717-AD2F-15D3C33BCE79}">
      <dgm:prSet/>
      <dgm:spPr/>
      <dgm:t>
        <a:bodyPr/>
        <a:lstStyle/>
        <a:p>
          <a:endParaRPr lang="zh-TW" altLang="en-US"/>
        </a:p>
      </dgm:t>
    </dgm:pt>
    <dgm:pt modelId="{336676F0-CE3E-44B5-BE35-CAA3AE20BFA0}" type="parTrans" cxnId="{07B9C38F-3FDD-4717-AD2F-15D3C33BCE79}">
      <dgm:prSet/>
      <dgm:spPr/>
      <dgm:t>
        <a:bodyPr/>
        <a:lstStyle/>
        <a:p>
          <a:endParaRPr lang="zh-TW" altLang="en-US"/>
        </a:p>
      </dgm:t>
    </dgm:pt>
    <dgm:pt modelId="{818C3A88-ECA5-403F-8E6E-C1A13C861F6C}" type="pres">
      <dgm:prSet presAssocID="{CD6B5490-6CFA-4890-ACA5-E95AE1173F1A}" presName="arrowDiagram" presStyleCnt="0">
        <dgm:presLayoutVars>
          <dgm:chMax val="5"/>
          <dgm:dir/>
          <dgm:resizeHandles val="exact"/>
        </dgm:presLayoutVars>
      </dgm:prSet>
      <dgm:spPr/>
    </dgm:pt>
    <dgm:pt modelId="{B36C5A03-4903-4200-A405-29924843EA60}" type="pres">
      <dgm:prSet presAssocID="{CD6B5490-6CFA-4890-ACA5-E95AE1173F1A}" presName="arrow" presStyleLbl="bgShp" presStyleIdx="0" presStyleCnt="1" custLinFactNeighborX="-15072"/>
      <dgm:spPr>
        <a:solidFill>
          <a:schemeClr val="accent6">
            <a:lumMod val="20000"/>
            <a:lumOff val="80000"/>
          </a:schemeClr>
        </a:solidFill>
      </dgm:spPr>
    </dgm:pt>
    <dgm:pt modelId="{8C91809A-68CA-446B-98D0-03D9F1EC3686}" type="pres">
      <dgm:prSet presAssocID="{CD6B5490-6CFA-4890-ACA5-E95AE1173F1A}" presName="arrowDiagram4" presStyleCnt="0"/>
      <dgm:spPr/>
    </dgm:pt>
    <dgm:pt modelId="{FCC7A8AB-AB83-4A22-8ACF-4A8EB8368F0F}" type="pres">
      <dgm:prSet presAssocID="{FBEACE35-CD10-47A6-B873-68EBBFDBBD22}" presName="bullet4a" presStyleLbl="node1" presStyleIdx="0" presStyleCnt="4" custLinFactX="-200000" custLinFactY="100000" custLinFactNeighborX="-232520" custLinFactNeighborY="170955"/>
      <dgm:spPr>
        <a:solidFill>
          <a:schemeClr val="accent6"/>
        </a:solidFill>
      </dgm:spPr>
    </dgm:pt>
    <dgm:pt modelId="{F2A3DC21-8FA9-48CA-8E7D-5625EEE5944D}" type="pres">
      <dgm:prSet presAssocID="{FBEACE35-CD10-47A6-B873-68EBBFDBBD22}" presName="textBox4a" presStyleLbl="revTx" presStyleIdx="0" presStyleCnt="4" custScaleX="375021" custScaleY="43375" custLinFactNeighborX="87966" custLinFactNeighborY="6961">
        <dgm:presLayoutVars>
          <dgm:bulletEnabled val="1"/>
        </dgm:presLayoutVars>
      </dgm:prSet>
      <dgm:spPr/>
    </dgm:pt>
    <dgm:pt modelId="{9E162A58-3B6C-47BC-8F9E-E605B4B0613F}" type="pres">
      <dgm:prSet presAssocID="{4EC40128-CEC1-40CE-973C-FCE3C841AB68}" presName="bullet4b" presStyleLbl="node1" presStyleIdx="1" presStyleCnt="4" custScaleX="139452" custScaleY="151961" custLinFactX="-193352" custLinFactY="100000" custLinFactNeighborX="-200000" custLinFactNeighborY="126864"/>
      <dgm:spPr>
        <a:solidFill>
          <a:schemeClr val="accent6"/>
        </a:solidFill>
      </dgm:spPr>
    </dgm:pt>
    <dgm:pt modelId="{BFC61C4E-39D9-48FE-88DC-33AD4857EA36}" type="pres">
      <dgm:prSet presAssocID="{4EC40128-CEC1-40CE-973C-FCE3C841AB68}" presName="textBox4b" presStyleLbl="revTx" presStyleIdx="1" presStyleCnt="4" custScaleX="269347" custScaleY="25971" custLinFactNeighborX="8764" custLinFactNeighborY="-4311">
        <dgm:presLayoutVars>
          <dgm:bulletEnabled val="1"/>
        </dgm:presLayoutVars>
      </dgm:prSet>
      <dgm:spPr/>
    </dgm:pt>
    <dgm:pt modelId="{0317E090-8F67-4951-AAAB-081E17EE82AA}" type="pres">
      <dgm:prSet presAssocID="{5C72ECE3-AF85-4F7F-9440-BBA1EFA8401A}" presName="bullet4c" presStyleLbl="node1" presStyleIdx="2" presStyleCnt="4" custScaleX="136125" custScaleY="136912" custLinFactX="-200000" custLinFactY="63150" custLinFactNeighborX="-222121" custLinFactNeighborY="100000"/>
      <dgm:spPr>
        <a:solidFill>
          <a:schemeClr val="accent6"/>
        </a:solidFill>
      </dgm:spPr>
    </dgm:pt>
    <dgm:pt modelId="{68DE26AA-11C7-465C-AA39-A0AE669BFA2D}" type="pres">
      <dgm:prSet presAssocID="{5C72ECE3-AF85-4F7F-9440-BBA1EFA8401A}" presName="textBox4c" presStyleLbl="revTx" presStyleIdx="2" presStyleCnt="4" custScaleX="232103" custScaleY="17169" custLinFactNeighborX="-44778" custLinFactNeighborY="-14628">
        <dgm:presLayoutVars>
          <dgm:bulletEnabled val="1"/>
        </dgm:presLayoutVars>
      </dgm:prSet>
      <dgm:spPr/>
    </dgm:pt>
    <dgm:pt modelId="{1E17A005-A488-4C39-A4D8-AC6F74924F19}" type="pres">
      <dgm:prSet presAssocID="{656F6535-E13D-4C73-8EB0-E79B78B7993D}" presName="bullet4d" presStyleLbl="node1" presStyleIdx="3" presStyleCnt="4" custScaleX="162816" custScaleY="151166" custLinFactX="-101213" custLinFactNeighborX="-200000" custLinFactNeighborY="65997"/>
      <dgm:spPr>
        <a:solidFill>
          <a:schemeClr val="accent6"/>
        </a:solidFill>
      </dgm:spPr>
    </dgm:pt>
    <dgm:pt modelId="{0542678C-511A-4527-9B3D-AB4CE97DA1BA}" type="pres">
      <dgm:prSet presAssocID="{656F6535-E13D-4C73-8EB0-E79B78B7993D}" presName="textBox4d" presStyleLbl="revTx" presStyleIdx="3" presStyleCnt="4" custScaleX="194591" custScaleY="13063" custLinFactNeighborX="-71342" custLinFactNeighborY="-23120">
        <dgm:presLayoutVars>
          <dgm:bulletEnabled val="1"/>
        </dgm:presLayoutVars>
      </dgm:prSet>
      <dgm:spPr/>
    </dgm:pt>
  </dgm:ptLst>
  <dgm:cxnLst>
    <dgm:cxn modelId="{7AB84D2F-FB72-408C-B63D-BFFA1E24B29E}" type="presOf" srcId="{FBEACE35-CD10-47A6-B873-68EBBFDBBD22}" destId="{F2A3DC21-8FA9-48CA-8E7D-5625EEE5944D}" srcOrd="0" destOrd="0" presId="urn:microsoft.com/office/officeart/2005/8/layout/arrow2"/>
    <dgm:cxn modelId="{D1A29F50-3D8C-479E-877B-3A87EBA997A9}" srcId="{CD6B5490-6CFA-4890-ACA5-E95AE1173F1A}" destId="{5C72ECE3-AF85-4F7F-9440-BBA1EFA8401A}" srcOrd="2" destOrd="0" parTransId="{866F0CDF-6C37-4E92-8968-D34BDD706B32}" sibTransId="{F62E7E09-ECB2-466C-9DF1-77C04C61E0C7}"/>
    <dgm:cxn modelId="{75DE3C76-A80F-4197-AED5-114D989DE6EE}" type="presOf" srcId="{656F6535-E13D-4C73-8EB0-E79B78B7993D}" destId="{0542678C-511A-4527-9B3D-AB4CE97DA1BA}" srcOrd="0" destOrd="0" presId="urn:microsoft.com/office/officeart/2005/8/layout/arrow2"/>
    <dgm:cxn modelId="{CBEA3E8E-213B-4072-95CE-CCAFDA872C50}" srcId="{CD6B5490-6CFA-4890-ACA5-E95AE1173F1A}" destId="{656F6535-E13D-4C73-8EB0-E79B78B7993D}" srcOrd="3" destOrd="0" parTransId="{0C71135F-929E-413D-9281-50D099A8288D}" sibTransId="{495A2C6D-A684-4FF1-B48B-B4B3EB5A4885}"/>
    <dgm:cxn modelId="{07B9C38F-3FDD-4717-AD2F-15D3C33BCE79}" srcId="{CD6B5490-6CFA-4890-ACA5-E95AE1173F1A}" destId="{FBEACE35-CD10-47A6-B873-68EBBFDBBD22}" srcOrd="0" destOrd="0" parTransId="{336676F0-CE3E-44B5-BE35-CAA3AE20BFA0}" sibTransId="{42ACDAD3-BF47-40FE-8B77-F7BA5E7C9CD1}"/>
    <dgm:cxn modelId="{7FD67091-7877-4E00-B263-EC80554A7367}" type="presOf" srcId="{5C72ECE3-AF85-4F7F-9440-BBA1EFA8401A}" destId="{68DE26AA-11C7-465C-AA39-A0AE669BFA2D}" srcOrd="0" destOrd="0" presId="urn:microsoft.com/office/officeart/2005/8/layout/arrow2"/>
    <dgm:cxn modelId="{134DE7BC-AA9C-42EB-B607-B1CD73114D85}" type="presOf" srcId="{CD6B5490-6CFA-4890-ACA5-E95AE1173F1A}" destId="{818C3A88-ECA5-403F-8E6E-C1A13C861F6C}" srcOrd="0" destOrd="0" presId="urn:microsoft.com/office/officeart/2005/8/layout/arrow2"/>
    <dgm:cxn modelId="{1439D9C1-E7C7-4189-8D8D-7DA066EB3EBA}" srcId="{CD6B5490-6CFA-4890-ACA5-E95AE1173F1A}" destId="{4EC40128-CEC1-40CE-973C-FCE3C841AB68}" srcOrd="1" destOrd="0" parTransId="{365E476D-B9A8-4302-8FD8-539BE8A91A76}" sibTransId="{174D53A4-92F6-4A4C-8B9E-9FF55DA3988D}"/>
    <dgm:cxn modelId="{9E62FFD7-00AC-402F-889F-7206C6355ED7}" type="presOf" srcId="{4EC40128-CEC1-40CE-973C-FCE3C841AB68}" destId="{BFC61C4E-39D9-48FE-88DC-33AD4857EA36}" srcOrd="0" destOrd="0" presId="urn:microsoft.com/office/officeart/2005/8/layout/arrow2"/>
    <dgm:cxn modelId="{7B179C12-0E15-46A2-81A1-61FE0B36BE30}" type="presParOf" srcId="{818C3A88-ECA5-403F-8E6E-C1A13C861F6C}" destId="{B36C5A03-4903-4200-A405-29924843EA60}" srcOrd="0" destOrd="0" presId="urn:microsoft.com/office/officeart/2005/8/layout/arrow2"/>
    <dgm:cxn modelId="{7C4939FB-26EC-4091-9B71-2962130CEF95}" type="presParOf" srcId="{818C3A88-ECA5-403F-8E6E-C1A13C861F6C}" destId="{8C91809A-68CA-446B-98D0-03D9F1EC3686}" srcOrd="1" destOrd="0" presId="urn:microsoft.com/office/officeart/2005/8/layout/arrow2"/>
    <dgm:cxn modelId="{AEDC5279-9653-412C-B0B3-23DF47BF1DB4}" type="presParOf" srcId="{8C91809A-68CA-446B-98D0-03D9F1EC3686}" destId="{FCC7A8AB-AB83-4A22-8ACF-4A8EB8368F0F}" srcOrd="0" destOrd="0" presId="urn:microsoft.com/office/officeart/2005/8/layout/arrow2"/>
    <dgm:cxn modelId="{E6531139-AC42-4643-9360-0D5CBDFF3A1C}" type="presParOf" srcId="{8C91809A-68CA-446B-98D0-03D9F1EC3686}" destId="{F2A3DC21-8FA9-48CA-8E7D-5625EEE5944D}" srcOrd="1" destOrd="0" presId="urn:microsoft.com/office/officeart/2005/8/layout/arrow2"/>
    <dgm:cxn modelId="{7B0C91CB-BCA4-4F8B-BC3F-EFC34891F8E7}" type="presParOf" srcId="{8C91809A-68CA-446B-98D0-03D9F1EC3686}" destId="{9E162A58-3B6C-47BC-8F9E-E605B4B0613F}" srcOrd="2" destOrd="0" presId="urn:microsoft.com/office/officeart/2005/8/layout/arrow2"/>
    <dgm:cxn modelId="{68C7D8A4-B24E-4532-B43C-73FDB0C4F73F}" type="presParOf" srcId="{8C91809A-68CA-446B-98D0-03D9F1EC3686}" destId="{BFC61C4E-39D9-48FE-88DC-33AD4857EA36}" srcOrd="3" destOrd="0" presId="urn:microsoft.com/office/officeart/2005/8/layout/arrow2"/>
    <dgm:cxn modelId="{8D94D650-2760-4496-8114-E86F441F7F48}" type="presParOf" srcId="{8C91809A-68CA-446B-98D0-03D9F1EC3686}" destId="{0317E090-8F67-4951-AAAB-081E17EE82AA}" srcOrd="4" destOrd="0" presId="urn:microsoft.com/office/officeart/2005/8/layout/arrow2"/>
    <dgm:cxn modelId="{A0E8D15B-7585-4591-AFF5-81B6E2FDAB80}" type="presParOf" srcId="{8C91809A-68CA-446B-98D0-03D9F1EC3686}" destId="{68DE26AA-11C7-465C-AA39-A0AE669BFA2D}" srcOrd="5" destOrd="0" presId="urn:microsoft.com/office/officeart/2005/8/layout/arrow2"/>
    <dgm:cxn modelId="{60CAF4A4-4EAB-4073-A488-0403621646D9}" type="presParOf" srcId="{8C91809A-68CA-446B-98D0-03D9F1EC3686}" destId="{1E17A005-A488-4C39-A4D8-AC6F74924F19}" srcOrd="6" destOrd="0" presId="urn:microsoft.com/office/officeart/2005/8/layout/arrow2"/>
    <dgm:cxn modelId="{F6911600-C16E-4125-9BB3-1BD89BE4538B}" type="presParOf" srcId="{8C91809A-68CA-446B-98D0-03D9F1EC3686}" destId="{0542678C-511A-4527-9B3D-AB4CE97DA1BA}" srcOrd="7"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727"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6C788A1-A7E5-4E65-B5E6-DF14EDA4A17B}" type="sibTrans" cxnId="{EE0B2E5A-2D8A-4976-8DF0-BBBE767AFFDF}">
      <dgm:prSet/>
      <dgm:spPr/>
      <dgm:t>
        <a:bodyPr/>
        <a:lstStyle/>
        <a:p>
          <a:endParaRPr lang="zh-TW" altLang="en-US"/>
        </a:p>
      </dgm:t>
    </dgm:pt>
    <dgm:pt modelId="{48E46C63-B8CB-42B7-A130-57229D4A422D}" type="parTrans" cxnId="{EE0B2E5A-2D8A-4976-8DF0-BBBE767AFFDF}">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營運成果</a:t>
          </a: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ESG</a:t>
          </a:r>
          <a:r>
            <a:rPr lang="zh-TW" altLang="en-US" sz="1200" b="1" dirty="0">
              <a:solidFill>
                <a:schemeClr val="tx1"/>
              </a:solidFill>
              <a:latin typeface="微軟正黑體" panose="020B0604030504040204" pitchFamily="34" charset="-120"/>
              <a:ea typeface="微軟正黑體" panose="020B0604030504040204" pitchFamily="34" charset="-120"/>
            </a:rPr>
            <a:t>進度</a:t>
          </a: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rgbClr val="3399FF"/>
        </a:solidFill>
        <a:ln>
          <a:noFill/>
        </a:ln>
        <a:effectLst>
          <a:outerShdw blurRad="50800" dist="38100" dir="2700000" algn="tl" rotWithShape="0">
            <a:prstClr val="black">
              <a:alpha val="40000"/>
            </a:prstClr>
          </a:outerShdw>
        </a:effectLst>
      </dgm:spPr>
      <dgm:t>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rPr>
            <a:t>拓展營運地</a:t>
          </a: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產能提升</a:t>
          </a: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ScaleY="212469"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ScaleY="100492"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A92E-457D-4CBC-BB03-C69869094A3C}">
      <dsp:nvSpPr>
        <dsp:cNvPr id="0" name=""/>
        <dsp:cNvSpPr/>
      </dsp:nvSpPr>
      <dsp:spPr>
        <a:xfrm>
          <a:off x="180857" y="486337"/>
          <a:ext cx="4147318" cy="1296037"/>
        </a:xfrm>
        <a:prstGeom prst="rect">
          <a:avLst/>
        </a:prstGeom>
        <a:solidFill>
          <a:schemeClr val="accent2">
            <a:lumMod val="20000"/>
            <a:lumOff val="80000"/>
            <a:alpha val="40000"/>
          </a:schemeClr>
        </a:solidFill>
        <a:ln w="635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營運成果</a:t>
          </a:r>
        </a:p>
      </dsp:txBody>
      <dsp:txXfrm>
        <a:off x="180857" y="486337"/>
        <a:ext cx="4147318" cy="1296037"/>
      </dsp:txXfrm>
    </dsp:sp>
    <dsp:sp modelId="{F792E1C9-CE16-4249-B5DC-5ED02D3E9D5D}">
      <dsp:nvSpPr>
        <dsp:cNvPr id="0" name=""/>
        <dsp:cNvSpPr/>
      </dsp:nvSpPr>
      <dsp:spPr>
        <a:xfrm>
          <a:off x="0" y="257497"/>
          <a:ext cx="907226" cy="1360839"/>
        </a:xfrm>
        <a:prstGeom prst="flowChartOffpageConnector">
          <a:avLst/>
        </a:prstGeom>
        <a:solidFill>
          <a:srgbClr val="E2801E"/>
        </a:solidFill>
        <a:ln w="12700" cap="flat" cmpd="sng" algn="ctr">
          <a:noFill/>
          <a:prstDash val="solid"/>
          <a:miter lim="800000"/>
        </a:ln>
        <a:effectLst>
          <a:outerShdw blurRad="50800" dist="38100" sx="103000" sy="103000" algn="l" rotWithShape="0">
            <a:prstClr val="black">
              <a:alpha val="40000"/>
            </a:prstClr>
          </a:outerShdw>
        </a:effectLst>
      </dsp:spPr>
      <dsp:style>
        <a:lnRef idx="2">
          <a:schemeClr val="accent4">
            <a:shade val="50000"/>
          </a:schemeClr>
        </a:lnRef>
        <a:fillRef idx="1">
          <a:schemeClr val="accent4"/>
        </a:fillRef>
        <a:effectRef idx="0">
          <a:schemeClr val="accent4"/>
        </a:effectRef>
        <a:fontRef idx="minor">
          <a:schemeClr val="lt1"/>
        </a:fontRef>
      </dsp:style>
    </dsp:sp>
    <dsp:sp modelId="{BCB48161-2518-41E0-9B4E-979B2E0E4E46}">
      <dsp:nvSpPr>
        <dsp:cNvPr id="0" name=""/>
        <dsp:cNvSpPr/>
      </dsp:nvSpPr>
      <dsp:spPr>
        <a:xfrm>
          <a:off x="183195" y="2881855"/>
          <a:ext cx="4147318" cy="1296037"/>
        </a:xfrm>
        <a:prstGeom prst="rect">
          <a:avLst/>
        </a:prstGeom>
        <a:solidFill>
          <a:srgbClr val="99CCFF">
            <a:alpha val="40000"/>
          </a:srgbClr>
        </a:solidFill>
        <a:ln w="6350" cap="flat" cmpd="sng" algn="ctr">
          <a:solidFill>
            <a:srgbClr val="3399FF"/>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拓展營運地</a:t>
          </a:r>
        </a:p>
      </dsp:txBody>
      <dsp:txXfrm>
        <a:off x="183195" y="2881855"/>
        <a:ext cx="4147318" cy="1296037"/>
      </dsp:txXfrm>
    </dsp:sp>
    <dsp:sp modelId="{E3D7A0D1-AB43-49F7-BF5E-E586ACE3FC7E}">
      <dsp:nvSpPr>
        <dsp:cNvPr id="0" name=""/>
        <dsp:cNvSpPr/>
      </dsp:nvSpPr>
      <dsp:spPr>
        <a:xfrm>
          <a:off x="0" y="2631630"/>
          <a:ext cx="907226" cy="1360839"/>
        </a:xfrm>
        <a:prstGeom prst="flowChartOffpageConnector">
          <a:avLst/>
        </a:prstGeom>
        <a:solidFill>
          <a:srgbClr val="3399FF"/>
        </a:solidFill>
        <a:ln>
          <a:noFill/>
        </a:ln>
        <a:effectLst>
          <a:outerShdw blurRad="50800" dist="38100" sx="103000" sy="103000" algn="l" rotWithShape="0">
            <a:prstClr val="black">
              <a:alpha val="40000"/>
            </a:prstClr>
          </a:outerShdw>
          <a:softEdge rad="12700"/>
        </a:effectLst>
      </dsp:spPr>
      <dsp:style>
        <a:lnRef idx="0">
          <a:scrgbClr r="0" g="0" b="0"/>
        </a:lnRef>
        <a:fillRef idx="1">
          <a:scrgbClr r="0" g="0" b="0"/>
        </a:fillRef>
        <a:effectRef idx="2">
          <a:scrgbClr r="0" g="0" b="0"/>
        </a:effectRef>
        <a:fontRef idx="minor"/>
      </dsp:style>
    </dsp:sp>
    <dsp:sp modelId="{A08A7AA4-9A67-4E36-89FE-D750AE18EEBF}">
      <dsp:nvSpPr>
        <dsp:cNvPr id="0" name=""/>
        <dsp:cNvSpPr/>
      </dsp:nvSpPr>
      <dsp:spPr>
        <a:xfrm>
          <a:off x="4643538" y="3529431"/>
          <a:ext cx="4147318" cy="1296037"/>
        </a:xfrm>
        <a:prstGeom prst="rect">
          <a:avLst/>
        </a:prstGeom>
        <a:solidFill>
          <a:srgbClr val="99FFCC">
            <a:alpha val="40000"/>
          </a:srgbClr>
        </a:solidFill>
        <a:ln w="6350" cap="flat" cmpd="sng" algn="ctr">
          <a:solidFill>
            <a:srgbClr val="00B05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ctr" anchorCtr="0">
          <a:noAutofit/>
        </a:bodyPr>
        <a:lstStyle/>
        <a:p>
          <a:pPr marL="0" lvl="0" indent="0" algn="ctr" defTabSz="1778000">
            <a:lnSpc>
              <a:spcPct val="90000"/>
            </a:lnSpc>
            <a:spcBef>
              <a:spcPct val="0"/>
            </a:spcBef>
            <a:spcAft>
              <a:spcPct val="35000"/>
            </a:spcAft>
            <a:buNone/>
          </a:pPr>
          <a:r>
            <a:rPr lang="en-US" altLang="zh-TW" sz="4000" b="1" kern="1200" dirty="0">
              <a:latin typeface="微軟正黑體" panose="020B0604030504040204" pitchFamily="34" charset="-120"/>
              <a:ea typeface="微軟正黑體" panose="020B0604030504040204" pitchFamily="34" charset="-120"/>
            </a:rPr>
            <a:t>ESG</a:t>
          </a:r>
          <a:r>
            <a:rPr lang="zh-TW" altLang="en-US" sz="4000" b="1" kern="1200" dirty="0">
              <a:latin typeface="微軟正黑體" panose="020B0604030504040204" pitchFamily="34" charset="-120"/>
              <a:ea typeface="微軟正黑體" panose="020B0604030504040204" pitchFamily="34" charset="-120"/>
            </a:rPr>
            <a:t>進度</a:t>
          </a:r>
        </a:p>
      </dsp:txBody>
      <dsp:txXfrm>
        <a:off x="4643538" y="3529431"/>
        <a:ext cx="4147318" cy="1296037"/>
      </dsp:txXfrm>
    </dsp:sp>
    <dsp:sp modelId="{21692864-C67A-4960-9A95-AF60229C128A}">
      <dsp:nvSpPr>
        <dsp:cNvPr id="0" name=""/>
        <dsp:cNvSpPr/>
      </dsp:nvSpPr>
      <dsp:spPr>
        <a:xfrm>
          <a:off x="4544964" y="3270683"/>
          <a:ext cx="907226" cy="1360839"/>
        </a:xfrm>
        <a:prstGeom prst="flowChartOffpageConnector">
          <a:avLst/>
        </a:prstGeom>
        <a:solidFill>
          <a:srgbClr val="00CC99"/>
        </a:solidFill>
        <a:ln>
          <a:noFill/>
        </a:ln>
        <a:effectLst>
          <a:outerShdw blurRad="50800" dist="38100" sx="103000" sy="103000" algn="l" rotWithShape="0">
            <a:prstClr val="black">
              <a:alpha val="40000"/>
            </a:prstClr>
          </a:outerShdw>
        </a:effectLst>
      </dsp:spPr>
      <dsp:style>
        <a:lnRef idx="0">
          <a:scrgbClr r="0" g="0" b="0"/>
        </a:lnRef>
        <a:fillRef idx="1">
          <a:scrgbClr r="0" g="0" b="0"/>
        </a:fillRef>
        <a:effectRef idx="2">
          <a:scrgbClr r="0" g="0" b="0"/>
        </a:effectRef>
        <a:fontRef idx="minor"/>
      </dsp:style>
    </dsp:sp>
    <dsp:sp modelId="{FCCC6F69-D48F-4C7A-A729-CD8627CD6999}">
      <dsp:nvSpPr>
        <dsp:cNvPr id="0" name=""/>
        <dsp:cNvSpPr/>
      </dsp:nvSpPr>
      <dsp:spPr>
        <a:xfrm>
          <a:off x="4643553" y="1540973"/>
          <a:ext cx="4147318" cy="1296037"/>
        </a:xfrm>
        <a:prstGeom prst="rect">
          <a:avLst/>
        </a:prstGeom>
        <a:solidFill>
          <a:srgbClr val="FFCCFF">
            <a:alpha val="40000"/>
          </a:srgbClr>
        </a:solidFill>
        <a:ln w="6350" cap="flat" cmpd="sng" algn="ctr">
          <a:solidFill>
            <a:srgbClr val="FF99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產能提升</a:t>
          </a:r>
        </a:p>
      </dsp:txBody>
      <dsp:txXfrm>
        <a:off x="4643553" y="1540973"/>
        <a:ext cx="4147318" cy="1296037"/>
      </dsp:txXfrm>
    </dsp:sp>
    <dsp:sp modelId="{90801E99-E71B-436D-A07C-F7F5A578AA0E}">
      <dsp:nvSpPr>
        <dsp:cNvPr id="0" name=""/>
        <dsp:cNvSpPr/>
      </dsp:nvSpPr>
      <dsp:spPr>
        <a:xfrm>
          <a:off x="4521510" y="1246380"/>
          <a:ext cx="907226" cy="1360839"/>
        </a:xfrm>
        <a:prstGeom prst="flowChartOffpageConnector">
          <a:avLst/>
        </a:prstGeom>
        <a:solidFill>
          <a:srgbClr val="FF6699"/>
        </a:solidFill>
        <a:ln>
          <a:noFill/>
        </a:ln>
        <a:effectLst>
          <a:outerShdw blurRad="50800" dist="38100" sx="103000" sy="103000" algn="l" rotWithShape="0">
            <a:prstClr val="black">
              <a:alpha val="40000"/>
            </a:prst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188074"/>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11048" y="200315"/>
        <a:ext cx="1832421" cy="226284"/>
      </dsp:txXfrm>
    </dsp:sp>
    <dsp:sp modelId="{36F760BF-1A3A-4621-9B85-7404701B9946}">
      <dsp:nvSpPr>
        <dsp:cNvPr id="0" name=""/>
        <dsp:cNvSpPr/>
      </dsp:nvSpPr>
      <dsp:spPr>
        <a:xfrm>
          <a:off x="2137604" y="55505"/>
          <a:ext cx="1856903" cy="532800"/>
        </a:xfrm>
        <a:prstGeom prst="roundRect">
          <a:avLst/>
        </a:prstGeom>
        <a:solidFill>
          <a:srgbClr val="3399FF"/>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63613" y="81514"/>
        <a:ext cx="1804885" cy="480782"/>
      </dsp:txXfrm>
    </dsp:sp>
    <dsp:sp modelId="{89CEA888-93EF-449A-A5F0-7DFB3A64638E}">
      <dsp:nvSpPr>
        <dsp:cNvPr id="0" name=""/>
        <dsp:cNvSpPr/>
      </dsp:nvSpPr>
      <dsp:spPr>
        <a:xfrm>
          <a:off x="4082135" y="195906"/>
          <a:ext cx="1856903"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437" y="208208"/>
        <a:ext cx="1832299" cy="227396"/>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188074"/>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11048" y="200315"/>
        <a:ext cx="1832421" cy="226284"/>
      </dsp:txXfrm>
    </dsp:sp>
    <dsp:sp modelId="{36F760BF-1A3A-4621-9B85-7404701B9946}">
      <dsp:nvSpPr>
        <dsp:cNvPr id="0" name=""/>
        <dsp:cNvSpPr/>
      </dsp:nvSpPr>
      <dsp:spPr>
        <a:xfrm>
          <a:off x="2137604" y="195906"/>
          <a:ext cx="1856903"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906" y="208208"/>
        <a:ext cx="1832299" cy="227396"/>
      </dsp:txXfrm>
    </dsp:sp>
    <dsp:sp modelId="{89CEA888-93EF-449A-A5F0-7DFB3A64638E}">
      <dsp:nvSpPr>
        <dsp:cNvPr id="0" name=""/>
        <dsp:cNvSpPr/>
      </dsp:nvSpPr>
      <dsp:spPr>
        <a:xfrm>
          <a:off x="4082135" y="55505"/>
          <a:ext cx="1856903" cy="532800"/>
        </a:xfrm>
        <a:prstGeom prst="roundRect">
          <a:avLst/>
        </a:prstGeom>
        <a:solidFill>
          <a:srgbClr val="FF6699"/>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108144" y="81514"/>
        <a:ext cx="1804885" cy="480782"/>
      </dsp:txXfrm>
    </dsp:sp>
    <dsp:sp modelId="{2F155D5A-3517-45DF-AD29-623371E793EC}">
      <dsp:nvSpPr>
        <dsp:cNvPr id="0" name=""/>
        <dsp:cNvSpPr/>
      </dsp:nvSpPr>
      <dsp:spPr>
        <a:xfrm>
          <a:off x="6028906"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6041147" y="210807"/>
        <a:ext cx="1832421" cy="2262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188074"/>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11048" y="200315"/>
        <a:ext cx="1832421" cy="226284"/>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57549"/>
          <a:ext cx="1856903" cy="532800"/>
        </a:xfrm>
        <a:prstGeom prst="roundRect">
          <a:avLst/>
        </a:prstGeom>
        <a:solidFill>
          <a:srgbClr val="00CC99"/>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ESG</a:t>
          </a:r>
          <a:r>
            <a:rPr lang="zh-TW" altLang="en-US" sz="1600" b="1" kern="1200" dirty="0">
              <a:solidFill>
                <a:schemeClr val="tx1"/>
              </a:solidFill>
              <a:latin typeface="微軟正黑體" panose="020B0604030504040204" pitchFamily="34" charset="-120"/>
              <a:ea typeface="微軟正黑體" panose="020B0604030504040204" pitchFamily="34" charset="-120"/>
            </a:rPr>
            <a:t>進度</a:t>
          </a:r>
        </a:p>
      </dsp:txBody>
      <dsp:txXfrm>
        <a:off x="6004556" y="83558"/>
        <a:ext cx="1804885" cy="4807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C5A03-4903-4200-A405-29924843EA60}">
      <dsp:nvSpPr>
        <dsp:cNvPr id="0" name=""/>
        <dsp:cNvSpPr/>
      </dsp:nvSpPr>
      <dsp:spPr>
        <a:xfrm>
          <a:off x="0" y="343386"/>
          <a:ext cx="8084977" cy="5053110"/>
        </a:xfrm>
        <a:prstGeom prst="swooshArrow">
          <a:avLst>
            <a:gd name="adj1" fmla="val 25000"/>
            <a:gd name="adj2" fmla="val 25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CC7A8AB-AB83-4A22-8ACF-4A8EB8368F0F}">
      <dsp:nvSpPr>
        <dsp:cNvPr id="0" name=""/>
        <dsp:cNvSpPr/>
      </dsp:nvSpPr>
      <dsp:spPr>
        <a:xfrm>
          <a:off x="339016" y="4604732"/>
          <a:ext cx="185954" cy="18595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3DC21-8FA9-48CA-8E7D-5625EEE5944D}">
      <dsp:nvSpPr>
        <dsp:cNvPr id="0" name=""/>
        <dsp:cNvSpPr/>
      </dsp:nvSpPr>
      <dsp:spPr>
        <a:xfrm>
          <a:off x="551315" y="4618070"/>
          <a:ext cx="5184781" cy="52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3" tIns="0" rIns="0" bIns="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2023</a:t>
          </a:r>
          <a:r>
            <a:rPr lang="zh-TW" altLang="en-US" sz="2800" kern="1200" dirty="0">
              <a:latin typeface="微軟正黑體" panose="020B0604030504040204" pitchFamily="34" charset="-120"/>
              <a:ea typeface="微軟正黑體" panose="020B0604030504040204" pitchFamily="34" charset="-120"/>
            </a:rPr>
            <a:t>年個體溫室氣體盤查確信</a:t>
          </a:r>
        </a:p>
      </dsp:txBody>
      <dsp:txXfrm>
        <a:off x="551315" y="4618070"/>
        <a:ext cx="5184781" cy="521645"/>
      </dsp:txXfrm>
    </dsp:sp>
    <dsp:sp modelId="{9E162A58-3B6C-47BC-8F9E-E605B4B0613F}">
      <dsp:nvSpPr>
        <dsp:cNvPr id="0" name=""/>
        <dsp:cNvSpPr/>
      </dsp:nvSpPr>
      <dsp:spPr>
        <a:xfrm>
          <a:off x="1121224" y="3575181"/>
          <a:ext cx="450986" cy="49144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1C4E-39D9-48FE-88DC-33AD4857EA36}">
      <dsp:nvSpPr>
        <dsp:cNvPr id="0" name=""/>
        <dsp:cNvSpPr/>
      </dsp:nvSpPr>
      <dsp:spPr>
        <a:xfrm>
          <a:off x="1329988" y="3842438"/>
          <a:ext cx="4573095" cy="59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362" tIns="0" rIns="0" bIns="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2024</a:t>
          </a:r>
          <a:r>
            <a:rPr lang="zh-TW" altLang="en-US" sz="2800" kern="1200" dirty="0">
              <a:latin typeface="微軟正黑體" panose="020B0604030504040204" pitchFamily="34" charset="-120"/>
              <a:ea typeface="微軟正黑體" panose="020B0604030504040204" pitchFamily="34" charset="-120"/>
            </a:rPr>
            <a:t>年永續個體報告初版</a:t>
          </a:r>
        </a:p>
      </dsp:txBody>
      <dsp:txXfrm>
        <a:off x="1329988" y="3842438"/>
        <a:ext cx="4573095" cy="599740"/>
      </dsp:txXfrm>
    </dsp:sp>
    <dsp:sp modelId="{0317E090-8F67-4951-AAAB-081E17EE82AA}">
      <dsp:nvSpPr>
        <dsp:cNvPr id="0" name=""/>
        <dsp:cNvSpPr/>
      </dsp:nvSpPr>
      <dsp:spPr>
        <a:xfrm>
          <a:off x="2248544" y="2679442"/>
          <a:ext cx="583300" cy="58667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E26AA-11C7-465C-AA39-A0AE669BFA2D}">
      <dsp:nvSpPr>
        <dsp:cNvPr id="0" name=""/>
        <dsp:cNvSpPr/>
      </dsp:nvSpPr>
      <dsp:spPr>
        <a:xfrm>
          <a:off x="2467286" y="3110200"/>
          <a:ext cx="3940749" cy="53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55" tIns="0" rIns="0" bIns="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2030</a:t>
          </a:r>
          <a:r>
            <a:rPr lang="zh-TW" altLang="en-US" sz="2800" kern="1200" dirty="0">
              <a:latin typeface="微軟正黑體" panose="020B0604030504040204" pitchFamily="34" charset="-120"/>
              <a:ea typeface="微軟正黑體" panose="020B0604030504040204" pitchFamily="34" charset="-120"/>
            </a:rPr>
            <a:t>年減碳目標</a:t>
          </a:r>
          <a:r>
            <a:rPr lang="en-US" altLang="zh-TW" sz="2800" kern="1200" dirty="0">
              <a:latin typeface="微軟正黑體" panose="020B0604030504040204" pitchFamily="34" charset="-120"/>
              <a:ea typeface="微軟正黑體" panose="020B0604030504040204" pitchFamily="34" charset="-120"/>
            </a:rPr>
            <a:t>30%</a:t>
          </a:r>
          <a:endParaRPr lang="zh-TW" altLang="en-US" sz="2800" kern="1200" dirty="0">
            <a:latin typeface="微軟正黑體" panose="020B0604030504040204" pitchFamily="34" charset="-120"/>
            <a:ea typeface="微軟正黑體" panose="020B0604030504040204" pitchFamily="34" charset="-120"/>
          </a:endParaRPr>
        </a:p>
      </dsp:txBody>
      <dsp:txXfrm>
        <a:off x="2467286" y="3110200"/>
        <a:ext cx="3940749" cy="536157"/>
      </dsp:txXfrm>
    </dsp:sp>
    <dsp:sp modelId="{1E17A005-A488-4C39-A4D8-AC6F74924F19}">
      <dsp:nvSpPr>
        <dsp:cNvPr id="0" name=""/>
        <dsp:cNvSpPr/>
      </dsp:nvSpPr>
      <dsp:spPr>
        <a:xfrm>
          <a:off x="4052597" y="1718390"/>
          <a:ext cx="934618" cy="86774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2678C-511A-4527-9B3D-AB4CE97DA1BA}">
      <dsp:nvSpPr>
        <dsp:cNvPr id="0" name=""/>
        <dsp:cNvSpPr/>
      </dsp:nvSpPr>
      <dsp:spPr>
        <a:xfrm>
          <a:off x="4234688" y="2510659"/>
          <a:ext cx="3303853" cy="47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168" tIns="0" rIns="0" bIns="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2050</a:t>
          </a:r>
          <a:r>
            <a:rPr lang="zh-TW" altLang="en-US" sz="2800" kern="1200" dirty="0">
              <a:latin typeface="微軟正黑體" panose="020B0604030504040204" pitchFamily="34" charset="-120"/>
              <a:ea typeface="微軟正黑體" panose="020B0604030504040204" pitchFamily="34" charset="-120"/>
            </a:rPr>
            <a:t>年淨零碳排</a:t>
          </a:r>
        </a:p>
      </dsp:txBody>
      <dsp:txXfrm>
        <a:off x="4234688" y="2510659"/>
        <a:ext cx="3303853" cy="473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6734"/>
          <a:ext cx="1856903" cy="533447"/>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48" y="72775"/>
        <a:ext cx="1804821" cy="481365"/>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47057"/>
          <a:ext cx="1856903"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24816" y="73066"/>
        <a:ext cx="1804885" cy="480782"/>
      </dsp:txXfrm>
    </dsp:sp>
    <dsp:sp modelId="{36F760BF-1A3A-4621-9B85-7404701B9946}">
      <dsp:nvSpPr>
        <dsp:cNvPr id="0" name=""/>
        <dsp:cNvSpPr/>
      </dsp:nvSpPr>
      <dsp:spPr>
        <a:xfrm>
          <a:off x="2137604"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49845" y="208764"/>
        <a:ext cx="1832421" cy="226284"/>
      </dsp:txXfrm>
    </dsp:sp>
    <dsp:sp modelId="{89CEA888-93EF-449A-A5F0-7DFB3A64638E}">
      <dsp:nvSpPr>
        <dsp:cNvPr id="0" name=""/>
        <dsp:cNvSpPr/>
      </dsp:nvSpPr>
      <dsp:spPr>
        <a:xfrm>
          <a:off x="4082135" y="196523"/>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376" y="208764"/>
        <a:ext cx="1832421" cy="226284"/>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98807" y="188074"/>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營運成果</a:t>
          </a:r>
        </a:p>
      </dsp:txBody>
      <dsp:txXfrm>
        <a:off x="211048" y="200315"/>
        <a:ext cx="1832421" cy="226284"/>
      </dsp:txXfrm>
    </dsp:sp>
    <dsp:sp modelId="{36F760BF-1A3A-4621-9B85-7404701B9946}">
      <dsp:nvSpPr>
        <dsp:cNvPr id="0" name=""/>
        <dsp:cNvSpPr/>
      </dsp:nvSpPr>
      <dsp:spPr>
        <a:xfrm>
          <a:off x="2137604" y="55505"/>
          <a:ext cx="1856903" cy="532800"/>
        </a:xfrm>
        <a:prstGeom prst="roundRect">
          <a:avLst/>
        </a:prstGeom>
        <a:solidFill>
          <a:srgbClr val="3399FF"/>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拓展營運地</a:t>
          </a:r>
        </a:p>
      </dsp:txBody>
      <dsp:txXfrm>
        <a:off x="2163613" y="81514"/>
        <a:ext cx="1804885" cy="480782"/>
      </dsp:txXfrm>
    </dsp:sp>
    <dsp:sp modelId="{89CEA888-93EF-449A-A5F0-7DFB3A64638E}">
      <dsp:nvSpPr>
        <dsp:cNvPr id="0" name=""/>
        <dsp:cNvSpPr/>
      </dsp:nvSpPr>
      <dsp:spPr>
        <a:xfrm>
          <a:off x="4082135" y="195906"/>
          <a:ext cx="1856903"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chemeClr val="tx1"/>
              </a:solidFill>
              <a:latin typeface="微軟正黑體" panose="020B0604030504040204" pitchFamily="34" charset="-120"/>
              <a:ea typeface="微軟正黑體" panose="020B0604030504040204" pitchFamily="34" charset="-120"/>
            </a:rPr>
            <a:t>產能提升</a:t>
          </a:r>
        </a:p>
      </dsp:txBody>
      <dsp:txXfrm>
        <a:off x="4094437" y="208208"/>
        <a:ext cx="1832299" cy="227396"/>
      </dsp:txXfrm>
    </dsp:sp>
    <dsp:sp modelId="{2F155D5A-3517-45DF-AD29-623371E793EC}">
      <dsp:nvSpPr>
        <dsp:cNvPr id="0" name=""/>
        <dsp:cNvSpPr/>
      </dsp:nvSpPr>
      <dsp:spPr>
        <a:xfrm>
          <a:off x="5978547" y="198566"/>
          <a:ext cx="185690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ESG</a:t>
          </a:r>
          <a:r>
            <a:rPr lang="zh-TW" altLang="en-US" sz="1200" b="1" kern="1200" dirty="0">
              <a:solidFill>
                <a:schemeClr val="tx1"/>
              </a:solidFill>
              <a:latin typeface="微軟正黑體" panose="020B0604030504040204" pitchFamily="34" charset="-120"/>
              <a:ea typeface="微軟正黑體" panose="020B0604030504040204" pitchFamily="34" charset="-120"/>
            </a:rPr>
            <a:t>進度</a:t>
          </a:r>
        </a:p>
      </dsp:txBody>
      <dsp:txXfrm>
        <a:off x="5990788" y="210807"/>
        <a:ext cx="1832421" cy="22628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3037840" cy="466434"/>
          </a:xfrm>
          <a:prstGeom prst="rect">
            <a:avLst/>
          </a:prstGeom>
        </p:spPr>
        <p:txBody>
          <a:bodyPr vert="horz" lIns="93230" tIns="46615" rIns="93230" bIns="46615" rtlCol="0"/>
          <a:lstStyle>
            <a:lvl1pPr algn="l">
              <a:defRPr sz="1300"/>
            </a:lvl1pPr>
          </a:lstStyle>
          <a:p>
            <a:endParaRPr lang="zh-TW" altLang="en-US"/>
          </a:p>
        </p:txBody>
      </p:sp>
      <p:sp>
        <p:nvSpPr>
          <p:cNvPr id="3" name="日期版面配置區 2"/>
          <p:cNvSpPr>
            <a:spLocks noGrp="1"/>
          </p:cNvSpPr>
          <p:nvPr>
            <p:ph type="dt" idx="1"/>
          </p:nvPr>
        </p:nvSpPr>
        <p:spPr>
          <a:xfrm>
            <a:off x="3970939" y="0"/>
            <a:ext cx="3037840" cy="466434"/>
          </a:xfrm>
          <a:prstGeom prst="rect">
            <a:avLst/>
          </a:prstGeom>
        </p:spPr>
        <p:txBody>
          <a:bodyPr vert="horz" lIns="93230" tIns="46615" rIns="93230" bIns="46615" rtlCol="0"/>
          <a:lstStyle>
            <a:lvl1pPr algn="r">
              <a:defRPr sz="1300"/>
            </a:lvl1pPr>
          </a:lstStyle>
          <a:p>
            <a:fld id="{D5B56F94-3A23-4FE6-8A0B-D89514D5F0F9}" type="datetimeFigureOut">
              <a:rPr lang="zh-TW" altLang="en-US" smtClean="0"/>
              <a:t>2024/8/22</a:t>
            </a:fld>
            <a:endParaRPr lang="zh-TW" altLang="en-US"/>
          </a:p>
        </p:txBody>
      </p:sp>
      <p:sp>
        <p:nvSpPr>
          <p:cNvPr id="4" name="投影片圖像版面配置區 3"/>
          <p:cNvSpPr>
            <a:spLocks noGrp="1" noRot="1" noChangeAspect="1"/>
          </p:cNvSpPr>
          <p:nvPr>
            <p:ph type="sldImg" idx="2"/>
          </p:nvPr>
        </p:nvSpPr>
        <p:spPr>
          <a:xfrm>
            <a:off x="719138" y="1163638"/>
            <a:ext cx="5572125" cy="3133725"/>
          </a:xfrm>
          <a:prstGeom prst="rect">
            <a:avLst/>
          </a:prstGeom>
          <a:noFill/>
          <a:ln w="12700">
            <a:solidFill>
              <a:prstClr val="black"/>
            </a:solidFill>
          </a:ln>
        </p:spPr>
        <p:txBody>
          <a:bodyPr vert="horz" lIns="93230" tIns="46615" rIns="93230" bIns="46615" rtlCol="0" anchor="ctr"/>
          <a:lstStyle/>
          <a:p>
            <a:endParaRPr lang="zh-TW" altLang="en-US"/>
          </a:p>
        </p:txBody>
      </p:sp>
      <p:sp>
        <p:nvSpPr>
          <p:cNvPr id="5" name="備忘稿版面配置區 4"/>
          <p:cNvSpPr>
            <a:spLocks noGrp="1"/>
          </p:cNvSpPr>
          <p:nvPr>
            <p:ph type="body" sz="quarter" idx="3"/>
          </p:nvPr>
        </p:nvSpPr>
        <p:spPr>
          <a:xfrm>
            <a:off x="701041" y="4473893"/>
            <a:ext cx="5608320" cy="3660458"/>
          </a:xfrm>
          <a:prstGeom prst="rect">
            <a:avLst/>
          </a:prstGeom>
        </p:spPr>
        <p:txBody>
          <a:bodyPr vert="horz" lIns="93230" tIns="46615" rIns="93230" bIns="46615"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8829968"/>
            <a:ext cx="3037840" cy="466434"/>
          </a:xfrm>
          <a:prstGeom prst="rect">
            <a:avLst/>
          </a:prstGeom>
        </p:spPr>
        <p:txBody>
          <a:bodyPr vert="horz" lIns="93230" tIns="46615" rIns="93230" bIns="46615"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70939" y="8829968"/>
            <a:ext cx="3037840" cy="466434"/>
          </a:xfrm>
          <a:prstGeom prst="rect">
            <a:avLst/>
          </a:prstGeom>
        </p:spPr>
        <p:txBody>
          <a:bodyPr vert="horz" lIns="93230" tIns="46615" rIns="93230" bIns="46615" rtlCol="0" anchor="b"/>
          <a:lstStyle>
            <a:lvl1pPr algn="r">
              <a:defRPr sz="1300"/>
            </a:lvl1pPr>
          </a:lstStyle>
          <a:p>
            <a:fld id="{6E1FC1D7-31D0-4428-8595-FF3F5877F58B}" type="slidenum">
              <a:rPr lang="zh-TW" altLang="en-US" smtClean="0"/>
              <a:t>‹#›</a:t>
            </a:fld>
            <a:endParaRPr lang="zh-TW" altLang="en-US"/>
          </a:p>
        </p:txBody>
      </p:sp>
    </p:spTree>
    <p:extLst>
      <p:ext uri="{BB962C8B-B14F-4D97-AF65-F5344CB8AC3E}">
        <p14:creationId xmlns:p14="http://schemas.microsoft.com/office/powerpoint/2010/main" val="52614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a:t>
            </a:fld>
            <a:endParaRPr lang="zh-TW" altLang="en-US"/>
          </a:p>
        </p:txBody>
      </p:sp>
    </p:spTree>
    <p:extLst>
      <p:ext uri="{BB962C8B-B14F-4D97-AF65-F5344CB8AC3E}">
        <p14:creationId xmlns:p14="http://schemas.microsoft.com/office/powerpoint/2010/main" val="137613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10</a:t>
            </a:fld>
            <a:endParaRPr lang="zh-TW" altLang="en-US"/>
          </a:p>
        </p:txBody>
      </p:sp>
    </p:spTree>
    <p:extLst>
      <p:ext uri="{BB962C8B-B14F-4D97-AF65-F5344CB8AC3E}">
        <p14:creationId xmlns:p14="http://schemas.microsoft.com/office/powerpoint/2010/main" val="27613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11</a:t>
            </a:fld>
            <a:endParaRPr lang="zh-TW" altLang="en-US"/>
          </a:p>
        </p:txBody>
      </p:sp>
    </p:spTree>
    <p:extLst>
      <p:ext uri="{BB962C8B-B14F-4D97-AF65-F5344CB8AC3E}">
        <p14:creationId xmlns:p14="http://schemas.microsoft.com/office/powerpoint/2010/main" val="184253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12</a:t>
            </a:fld>
            <a:endParaRPr lang="zh-TW" altLang="en-US"/>
          </a:p>
        </p:txBody>
      </p:sp>
    </p:spTree>
    <p:extLst>
      <p:ext uri="{BB962C8B-B14F-4D97-AF65-F5344CB8AC3E}">
        <p14:creationId xmlns:p14="http://schemas.microsoft.com/office/powerpoint/2010/main" val="155325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13</a:t>
            </a:fld>
            <a:endParaRPr lang="zh-TW" altLang="en-US"/>
          </a:p>
        </p:txBody>
      </p:sp>
    </p:spTree>
    <p:extLst>
      <p:ext uri="{BB962C8B-B14F-4D97-AF65-F5344CB8AC3E}">
        <p14:creationId xmlns:p14="http://schemas.microsoft.com/office/powerpoint/2010/main" val="207292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14</a:t>
            </a:fld>
            <a:endParaRPr lang="zh-TW" altLang="en-US"/>
          </a:p>
        </p:txBody>
      </p:sp>
    </p:spTree>
    <p:extLst>
      <p:ext uri="{BB962C8B-B14F-4D97-AF65-F5344CB8AC3E}">
        <p14:creationId xmlns:p14="http://schemas.microsoft.com/office/powerpoint/2010/main" val="379553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15</a:t>
            </a:fld>
            <a:endParaRPr lang="zh-TW" altLang="en-US"/>
          </a:p>
        </p:txBody>
      </p:sp>
    </p:spTree>
    <p:extLst>
      <p:ext uri="{BB962C8B-B14F-4D97-AF65-F5344CB8AC3E}">
        <p14:creationId xmlns:p14="http://schemas.microsoft.com/office/powerpoint/2010/main" val="281415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2</a:t>
            </a:fld>
            <a:endParaRPr lang="zh-TW" altLang="en-US"/>
          </a:p>
        </p:txBody>
      </p:sp>
    </p:spTree>
    <p:extLst>
      <p:ext uri="{BB962C8B-B14F-4D97-AF65-F5344CB8AC3E}">
        <p14:creationId xmlns:p14="http://schemas.microsoft.com/office/powerpoint/2010/main" val="287923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3</a:t>
            </a:fld>
            <a:endParaRPr lang="zh-TW" altLang="en-US"/>
          </a:p>
        </p:txBody>
      </p:sp>
    </p:spTree>
    <p:extLst>
      <p:ext uri="{BB962C8B-B14F-4D97-AF65-F5344CB8AC3E}">
        <p14:creationId xmlns:p14="http://schemas.microsoft.com/office/powerpoint/2010/main" val="15345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4</a:t>
            </a:fld>
            <a:endParaRPr lang="zh-TW" altLang="en-US"/>
          </a:p>
        </p:txBody>
      </p:sp>
    </p:spTree>
    <p:extLst>
      <p:ext uri="{BB962C8B-B14F-4D97-AF65-F5344CB8AC3E}">
        <p14:creationId xmlns:p14="http://schemas.microsoft.com/office/powerpoint/2010/main" val="61523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5</a:t>
            </a:fld>
            <a:endParaRPr lang="zh-TW" altLang="en-US"/>
          </a:p>
        </p:txBody>
      </p:sp>
    </p:spTree>
    <p:extLst>
      <p:ext uri="{BB962C8B-B14F-4D97-AF65-F5344CB8AC3E}">
        <p14:creationId xmlns:p14="http://schemas.microsoft.com/office/powerpoint/2010/main" val="12888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6</a:t>
            </a:fld>
            <a:endParaRPr lang="zh-TW" altLang="en-US"/>
          </a:p>
        </p:txBody>
      </p:sp>
    </p:spTree>
    <p:extLst>
      <p:ext uri="{BB962C8B-B14F-4D97-AF65-F5344CB8AC3E}">
        <p14:creationId xmlns:p14="http://schemas.microsoft.com/office/powerpoint/2010/main" val="46432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7</a:t>
            </a:fld>
            <a:endParaRPr lang="zh-TW" altLang="en-US"/>
          </a:p>
        </p:txBody>
      </p:sp>
    </p:spTree>
    <p:extLst>
      <p:ext uri="{BB962C8B-B14F-4D97-AF65-F5344CB8AC3E}">
        <p14:creationId xmlns:p14="http://schemas.microsoft.com/office/powerpoint/2010/main" val="234945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8</a:t>
            </a:fld>
            <a:endParaRPr lang="zh-TW" altLang="en-US"/>
          </a:p>
        </p:txBody>
      </p:sp>
    </p:spTree>
    <p:extLst>
      <p:ext uri="{BB962C8B-B14F-4D97-AF65-F5344CB8AC3E}">
        <p14:creationId xmlns:p14="http://schemas.microsoft.com/office/powerpoint/2010/main" val="424520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9</a:t>
            </a:fld>
            <a:endParaRPr lang="zh-TW" altLang="en-US"/>
          </a:p>
        </p:txBody>
      </p:sp>
    </p:spTree>
    <p:extLst>
      <p:ext uri="{BB962C8B-B14F-4D97-AF65-F5344CB8AC3E}">
        <p14:creationId xmlns:p14="http://schemas.microsoft.com/office/powerpoint/2010/main" val="316575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8B57BF-DDD6-497C-A401-A844CAA0C91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A378FED0-5495-427E-B62A-5E52473C1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CD75A44E-DA75-4C8E-9BD5-6077DCF5A115}"/>
              </a:ext>
            </a:extLst>
          </p:cNvPr>
          <p:cNvSpPr>
            <a:spLocks noGrp="1"/>
          </p:cNvSpPr>
          <p:nvPr>
            <p:ph type="dt" sz="half" idx="10"/>
          </p:nvPr>
        </p:nvSpPr>
        <p:spPr/>
        <p:txBody>
          <a:bodyPr/>
          <a:lstStyle/>
          <a:p>
            <a:fld id="{26D53781-7375-462B-BBAE-B038B39D0713}" type="datetime1">
              <a:rPr lang="en-US" altLang="zh-TW" smtClean="0"/>
              <a:t>8/22/2024</a:t>
            </a:fld>
            <a:endParaRPr lang="en-US"/>
          </a:p>
        </p:txBody>
      </p:sp>
      <p:sp>
        <p:nvSpPr>
          <p:cNvPr id="5" name="頁尾版面配置區 4">
            <a:extLst>
              <a:ext uri="{FF2B5EF4-FFF2-40B4-BE49-F238E27FC236}">
                <a16:creationId xmlns:a16="http://schemas.microsoft.com/office/drawing/2014/main" id="{E36CB0B6-EA42-42A4-B5F5-9A67F0A6EAB9}"/>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8C09CB91-F4D7-4291-BC0E-B8955F79BF51}"/>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03875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9192F0-1DEB-4016-9471-165DCC4B7E4D}"/>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641DB6E2-7761-47EF-8237-42176E99C38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DA0B6D1A-ED84-48C9-B740-46C8C0A81071}"/>
              </a:ext>
            </a:extLst>
          </p:cNvPr>
          <p:cNvSpPr>
            <a:spLocks noGrp="1"/>
          </p:cNvSpPr>
          <p:nvPr>
            <p:ph type="dt" sz="half" idx="10"/>
          </p:nvPr>
        </p:nvSpPr>
        <p:spPr/>
        <p:txBody>
          <a:bodyPr/>
          <a:lstStyle/>
          <a:p>
            <a:fld id="{5125C0D5-4A31-441B-B03E-F450334FE59A}" type="datetime1">
              <a:rPr lang="en-US" altLang="zh-TW" smtClean="0"/>
              <a:t>8/22/2024</a:t>
            </a:fld>
            <a:endParaRPr lang="en-US"/>
          </a:p>
        </p:txBody>
      </p:sp>
      <p:sp>
        <p:nvSpPr>
          <p:cNvPr id="5" name="頁尾版面配置區 4">
            <a:extLst>
              <a:ext uri="{FF2B5EF4-FFF2-40B4-BE49-F238E27FC236}">
                <a16:creationId xmlns:a16="http://schemas.microsoft.com/office/drawing/2014/main" id="{C8B95CEC-A9D0-409E-B363-E3679BB5ACD6}"/>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2B9E8BF9-CD22-4592-9367-8F965A77FB4D}"/>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19991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EDBB036-F927-433A-A007-1CCF1781E9F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9BAABD3C-742E-4931-9283-50FE5498FE0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5B02299-D7AA-42E9-B13A-66EC9B4B7B72}"/>
              </a:ext>
            </a:extLst>
          </p:cNvPr>
          <p:cNvSpPr>
            <a:spLocks noGrp="1"/>
          </p:cNvSpPr>
          <p:nvPr>
            <p:ph type="dt" sz="half" idx="10"/>
          </p:nvPr>
        </p:nvSpPr>
        <p:spPr/>
        <p:txBody>
          <a:bodyPr/>
          <a:lstStyle/>
          <a:p>
            <a:fld id="{2653360E-0B9E-4119-936B-4DD8EB05321F}" type="datetime1">
              <a:rPr lang="en-US" altLang="zh-TW" smtClean="0"/>
              <a:t>8/22/2024</a:t>
            </a:fld>
            <a:endParaRPr lang="en-US"/>
          </a:p>
        </p:txBody>
      </p:sp>
      <p:sp>
        <p:nvSpPr>
          <p:cNvPr id="5" name="頁尾版面配置區 4">
            <a:extLst>
              <a:ext uri="{FF2B5EF4-FFF2-40B4-BE49-F238E27FC236}">
                <a16:creationId xmlns:a16="http://schemas.microsoft.com/office/drawing/2014/main" id="{CABCED76-08F0-499D-B18E-EDB28D93D96F}"/>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44E75E2-8078-40E2-A044-265639DFD813}"/>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84238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4F34FE-F172-4916-9B6D-EC121883A465}"/>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4B5C658D-0B11-4A8F-A652-A2B985DBDA4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8E11520-0C2C-46E7-B5BF-A0011D4B187C}"/>
              </a:ext>
            </a:extLst>
          </p:cNvPr>
          <p:cNvSpPr>
            <a:spLocks noGrp="1"/>
          </p:cNvSpPr>
          <p:nvPr>
            <p:ph type="dt" sz="half" idx="10"/>
          </p:nvPr>
        </p:nvSpPr>
        <p:spPr/>
        <p:txBody>
          <a:bodyPr/>
          <a:lstStyle/>
          <a:p>
            <a:fld id="{0EBF2BBF-CFB7-4463-B803-89E3E73E73D1}" type="datetime1">
              <a:rPr lang="en-US" altLang="zh-TW" smtClean="0"/>
              <a:t>8/22/2024</a:t>
            </a:fld>
            <a:endParaRPr lang="en-US"/>
          </a:p>
        </p:txBody>
      </p:sp>
      <p:sp>
        <p:nvSpPr>
          <p:cNvPr id="5" name="頁尾版面配置區 4">
            <a:extLst>
              <a:ext uri="{FF2B5EF4-FFF2-40B4-BE49-F238E27FC236}">
                <a16:creationId xmlns:a16="http://schemas.microsoft.com/office/drawing/2014/main" id="{6A2FD261-BAA3-4DCB-9872-53FF53E746E8}"/>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30FF08A6-DEF9-497B-A69A-F77A6585C374}"/>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17465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AC486F-D0B7-4146-8509-02BFB97F6C4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9D37B287-112F-41F2-BBE5-5CFE5BF48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2F29320-8DF3-4704-A127-5152828BB90B}"/>
              </a:ext>
            </a:extLst>
          </p:cNvPr>
          <p:cNvSpPr>
            <a:spLocks noGrp="1"/>
          </p:cNvSpPr>
          <p:nvPr>
            <p:ph type="dt" sz="half" idx="10"/>
          </p:nvPr>
        </p:nvSpPr>
        <p:spPr/>
        <p:txBody>
          <a:bodyPr/>
          <a:lstStyle/>
          <a:p>
            <a:fld id="{5026B871-AAD5-4E7D-80D8-E3AD2CE034EB}" type="datetime1">
              <a:rPr lang="en-US" altLang="zh-TW" smtClean="0"/>
              <a:t>8/22/2024</a:t>
            </a:fld>
            <a:endParaRPr lang="en-US"/>
          </a:p>
        </p:txBody>
      </p:sp>
      <p:sp>
        <p:nvSpPr>
          <p:cNvPr id="5" name="頁尾版面配置區 4">
            <a:extLst>
              <a:ext uri="{FF2B5EF4-FFF2-40B4-BE49-F238E27FC236}">
                <a16:creationId xmlns:a16="http://schemas.microsoft.com/office/drawing/2014/main" id="{BB9671AA-07BE-40BA-ACC6-582ADBB30A9B}"/>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7B725FF-F439-44BF-9255-65CD11A03959}"/>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06209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BB1AEB-6617-4804-84C6-161DD0C396A3}"/>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15988EE1-4A24-4E47-B205-4DEB0265E38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484E43BD-8E82-46A3-AECA-22E5B094D7F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F81F8670-831E-4A87-B8EB-7B84848E1C82}"/>
              </a:ext>
            </a:extLst>
          </p:cNvPr>
          <p:cNvSpPr>
            <a:spLocks noGrp="1"/>
          </p:cNvSpPr>
          <p:nvPr>
            <p:ph type="dt" sz="half" idx="10"/>
          </p:nvPr>
        </p:nvSpPr>
        <p:spPr/>
        <p:txBody>
          <a:bodyPr/>
          <a:lstStyle/>
          <a:p>
            <a:fld id="{60FF01EB-459C-46ED-AB2B-A52A0C30979E}" type="datetime1">
              <a:rPr lang="en-US" altLang="zh-TW" smtClean="0"/>
              <a:t>8/22/2024</a:t>
            </a:fld>
            <a:endParaRPr lang="en-US"/>
          </a:p>
        </p:txBody>
      </p:sp>
      <p:sp>
        <p:nvSpPr>
          <p:cNvPr id="6" name="頁尾版面配置區 5">
            <a:extLst>
              <a:ext uri="{FF2B5EF4-FFF2-40B4-BE49-F238E27FC236}">
                <a16:creationId xmlns:a16="http://schemas.microsoft.com/office/drawing/2014/main" id="{3B3BD75A-E5B6-46DE-936A-1098447451A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BF03BD8C-B08D-4ABC-9525-793BEBFA9550}"/>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36860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DC350F-C18E-4839-85B0-CF10FD09AD46}"/>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E0FAF85E-C00D-4D5C-9A4E-A461B1F7F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39083EC-0D1C-4D2B-BA52-6D8F4DC6FAF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4ED658C8-21F8-4994-AAB0-D3AF565FF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60F8E3E-4F26-486C-966E-55B5C7A36AD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9F000A05-8BA3-4DF7-90DA-AC2829BF2957}"/>
              </a:ext>
            </a:extLst>
          </p:cNvPr>
          <p:cNvSpPr>
            <a:spLocks noGrp="1"/>
          </p:cNvSpPr>
          <p:nvPr>
            <p:ph type="dt" sz="half" idx="10"/>
          </p:nvPr>
        </p:nvSpPr>
        <p:spPr/>
        <p:txBody>
          <a:bodyPr/>
          <a:lstStyle/>
          <a:p>
            <a:fld id="{5E4CBA09-DC4D-4FC7-971B-A6A5712F59F2}" type="datetime1">
              <a:rPr lang="en-US" altLang="zh-TW" smtClean="0"/>
              <a:t>8/22/2024</a:t>
            </a:fld>
            <a:endParaRPr lang="en-US"/>
          </a:p>
        </p:txBody>
      </p:sp>
      <p:sp>
        <p:nvSpPr>
          <p:cNvPr id="8" name="頁尾版面配置區 7">
            <a:extLst>
              <a:ext uri="{FF2B5EF4-FFF2-40B4-BE49-F238E27FC236}">
                <a16:creationId xmlns:a16="http://schemas.microsoft.com/office/drawing/2014/main" id="{2C4F6117-624E-49D1-B092-CFA8F871E304}"/>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FFA8C7F7-3FC7-4546-88FA-600F1C9E19AC}"/>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133581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37C1CE-EF07-4E45-BCBD-AF7DFA06AAC0}"/>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797D8894-B35C-4920-9BC6-EA4B5CD6113D}"/>
              </a:ext>
            </a:extLst>
          </p:cNvPr>
          <p:cNvSpPr>
            <a:spLocks noGrp="1"/>
          </p:cNvSpPr>
          <p:nvPr>
            <p:ph type="dt" sz="half" idx="10"/>
          </p:nvPr>
        </p:nvSpPr>
        <p:spPr/>
        <p:txBody>
          <a:bodyPr/>
          <a:lstStyle/>
          <a:p>
            <a:fld id="{B0F902B2-99AA-482E-A729-4726BAAB7753}" type="datetime1">
              <a:rPr lang="en-US" altLang="zh-TW" smtClean="0"/>
              <a:t>8/22/2024</a:t>
            </a:fld>
            <a:endParaRPr lang="en-US"/>
          </a:p>
        </p:txBody>
      </p:sp>
      <p:sp>
        <p:nvSpPr>
          <p:cNvPr id="4" name="頁尾版面配置區 3">
            <a:extLst>
              <a:ext uri="{FF2B5EF4-FFF2-40B4-BE49-F238E27FC236}">
                <a16:creationId xmlns:a16="http://schemas.microsoft.com/office/drawing/2014/main" id="{D3B3A921-06E5-409A-ACDC-4A55CB73F802}"/>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530628EF-0055-4E31-A8D3-C5A198CA0870}"/>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182110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893F214-194D-44BD-ABD3-A8916172418C}"/>
              </a:ext>
            </a:extLst>
          </p:cNvPr>
          <p:cNvSpPr>
            <a:spLocks noGrp="1"/>
          </p:cNvSpPr>
          <p:nvPr>
            <p:ph type="dt" sz="half" idx="10"/>
          </p:nvPr>
        </p:nvSpPr>
        <p:spPr/>
        <p:txBody>
          <a:bodyPr/>
          <a:lstStyle/>
          <a:p>
            <a:fld id="{9842F78F-39D4-4AC9-9567-38E07518DFC6}" type="datetime1">
              <a:rPr lang="en-US" altLang="zh-TW" smtClean="0"/>
              <a:t>8/22/2024</a:t>
            </a:fld>
            <a:endParaRPr lang="en-US"/>
          </a:p>
        </p:txBody>
      </p:sp>
      <p:sp>
        <p:nvSpPr>
          <p:cNvPr id="3" name="頁尾版面配置區 2">
            <a:extLst>
              <a:ext uri="{FF2B5EF4-FFF2-40B4-BE49-F238E27FC236}">
                <a16:creationId xmlns:a16="http://schemas.microsoft.com/office/drawing/2014/main" id="{C3CBA535-5CA3-45B4-AB82-E6CD8FC41014}"/>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DC7F4C85-E0B8-4F4A-A0C4-3ACA3135203C}"/>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45038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D1486-E349-4B09-8119-EBEB3876665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DE665067-A1FC-4C26-ABCE-C3F083276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2B4B0232-D238-4B5F-81C3-41436486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1BB1080-C1B8-422A-AC60-79FE0093DED5}"/>
              </a:ext>
            </a:extLst>
          </p:cNvPr>
          <p:cNvSpPr>
            <a:spLocks noGrp="1"/>
          </p:cNvSpPr>
          <p:nvPr>
            <p:ph type="dt" sz="half" idx="10"/>
          </p:nvPr>
        </p:nvSpPr>
        <p:spPr/>
        <p:txBody>
          <a:bodyPr/>
          <a:lstStyle/>
          <a:p>
            <a:fld id="{26C31448-3079-4480-9E9B-1EB673DE2B2E}" type="datetime1">
              <a:rPr lang="en-US" altLang="zh-TW" smtClean="0"/>
              <a:t>8/22/2024</a:t>
            </a:fld>
            <a:endParaRPr lang="en-US"/>
          </a:p>
        </p:txBody>
      </p:sp>
      <p:sp>
        <p:nvSpPr>
          <p:cNvPr id="6" name="頁尾版面配置區 5">
            <a:extLst>
              <a:ext uri="{FF2B5EF4-FFF2-40B4-BE49-F238E27FC236}">
                <a16:creationId xmlns:a16="http://schemas.microsoft.com/office/drawing/2014/main" id="{7435EBB0-6611-487C-8BDD-A3E870773389}"/>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E3E7B2A-692A-4A0E-9897-990AB9E77624}"/>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412820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BCDC8C-B1D8-46FA-89D0-2E521C68CA3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448B9761-9AE1-45EA-B762-3B481596E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6E965466-0AE6-4FD5-9EB4-B62C250A9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BE1E32F-D871-4249-AC99-DA68CCF17560}"/>
              </a:ext>
            </a:extLst>
          </p:cNvPr>
          <p:cNvSpPr>
            <a:spLocks noGrp="1"/>
          </p:cNvSpPr>
          <p:nvPr>
            <p:ph type="dt" sz="half" idx="10"/>
          </p:nvPr>
        </p:nvSpPr>
        <p:spPr/>
        <p:txBody>
          <a:bodyPr/>
          <a:lstStyle/>
          <a:p>
            <a:fld id="{5FFC2656-C830-4B92-BB43-34BA7743A050}" type="datetime1">
              <a:rPr lang="en-US" altLang="zh-TW" smtClean="0"/>
              <a:t>8/22/2024</a:t>
            </a:fld>
            <a:endParaRPr lang="en-US"/>
          </a:p>
        </p:txBody>
      </p:sp>
      <p:sp>
        <p:nvSpPr>
          <p:cNvPr id="6" name="頁尾版面配置區 5">
            <a:extLst>
              <a:ext uri="{FF2B5EF4-FFF2-40B4-BE49-F238E27FC236}">
                <a16:creationId xmlns:a16="http://schemas.microsoft.com/office/drawing/2014/main" id="{70F67111-CA64-4FF0-A813-173D57EE83D8}"/>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7A66F27C-1786-445B-8631-7E7009775636}"/>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87063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009BFE9-E5E0-412B-A172-376204AB9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9DE7365D-1260-44D3-A445-AA37E29E3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5DD6A7E5-365E-49DB-BF00-74874467B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2D67C-7FBF-4E13-9EB0-E86062DA8D16}" type="datetime1">
              <a:rPr lang="en-US" altLang="zh-TW" smtClean="0"/>
              <a:t>8/22/2024</a:t>
            </a:fld>
            <a:endParaRPr lang="en-US"/>
          </a:p>
        </p:txBody>
      </p:sp>
      <p:sp>
        <p:nvSpPr>
          <p:cNvPr id="5" name="頁尾版面配置區 4">
            <a:extLst>
              <a:ext uri="{FF2B5EF4-FFF2-40B4-BE49-F238E27FC236}">
                <a16:creationId xmlns:a16="http://schemas.microsoft.com/office/drawing/2014/main" id="{20BC00CD-CE08-44AF-9625-537CFB079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5820CBD4-2587-43F8-8D54-5A2657399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7F024-ADB1-4AA9-8826-E761D5DF97B6}" type="slidenum">
              <a:rPr lang="en-US" smtClean="0"/>
              <a:t>‹#›</a:t>
            </a:fld>
            <a:endParaRPr lang="en-US"/>
          </a:p>
        </p:txBody>
      </p:sp>
    </p:spTree>
    <p:extLst>
      <p:ext uri="{BB962C8B-B14F-4D97-AF65-F5344CB8AC3E}">
        <p14:creationId xmlns:p14="http://schemas.microsoft.com/office/powerpoint/2010/main" val="788898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microsoft.com/office/2007/relationships/hdphoto" Target="../media/hdphoto1.wdp"/><Relationship Id="rId4" Type="http://schemas.openxmlformats.org/officeDocument/2006/relationships/diagramData" Target="../diagrams/data9.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5.png"/><Relationship Id="rId4" Type="http://schemas.openxmlformats.org/officeDocument/2006/relationships/diagramData" Target="../diagrams/data10.xml"/><Relationship Id="rId9" Type="http://schemas.openxmlformats.org/officeDocument/2006/relationships/image" Target="../media/image4.bin"/></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chart" Target="../charts/chart8.xml"/><Relationship Id="rId4" Type="http://schemas.openxmlformats.org/officeDocument/2006/relationships/diagramData" Target="../diagrams/data11.xml"/><Relationship Id="rId9"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diagramQuickStyle" Target="../diagrams/quickStyle13.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diagramLayout" Target="../diagrams/layout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Data" Target="../diagrams/data13.xml"/><Relationship Id="rId5" Type="http://schemas.openxmlformats.org/officeDocument/2006/relationships/diagramLayout" Target="../diagrams/layout12.xml"/><Relationship Id="rId15" Type="http://schemas.microsoft.com/office/2007/relationships/diagramDrawing" Target="../diagrams/drawing13.xml"/><Relationship Id="rId10" Type="http://schemas.openxmlformats.org/officeDocument/2006/relationships/hyperlink" Target="https://permutable.ai/understanding-esg-scores/" TargetMode="External"/><Relationship Id="rId4" Type="http://schemas.openxmlformats.org/officeDocument/2006/relationships/diagramData" Target="../diagrams/data12.xml"/><Relationship Id="rId9" Type="http://schemas.openxmlformats.org/officeDocument/2006/relationships/image" Target="../media/image6.jpg"/><Relationship Id="rId14" Type="http://schemas.openxmlformats.org/officeDocument/2006/relationships/diagramColors" Target="../diagrams/colors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chart" Target="../charts/chart3.xml"/><Relationship Id="rId5" Type="http://schemas.openxmlformats.org/officeDocument/2006/relationships/diagramLayout" Target="../diagrams/layout6.xml"/><Relationship Id="rId10" Type="http://schemas.openxmlformats.org/officeDocument/2006/relationships/chart" Target="../charts/chart2.xml"/><Relationship Id="rId4" Type="http://schemas.openxmlformats.org/officeDocument/2006/relationships/diagramData" Target="../diagrams/data6.xml"/><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chart" Target="../charts/chart6.xml"/><Relationship Id="rId5" Type="http://schemas.openxmlformats.org/officeDocument/2006/relationships/diagramLayout" Target="../diagrams/layout7.xml"/><Relationship Id="rId10" Type="http://schemas.openxmlformats.org/officeDocument/2006/relationships/chart" Target="../charts/chart5.xml"/><Relationship Id="rId4" Type="http://schemas.openxmlformats.org/officeDocument/2006/relationships/diagramData" Target="../diagrams/data7.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9A2373-86BE-44A7-9B2A-21CCF577EBF3}"/>
              </a:ext>
            </a:extLst>
          </p:cNvPr>
          <p:cNvSpPr>
            <a:spLocks noGrp="1"/>
          </p:cNvSpPr>
          <p:nvPr>
            <p:ph type="ctrTitle"/>
          </p:nvPr>
        </p:nvSpPr>
        <p:spPr>
          <a:xfrm>
            <a:off x="868489" y="4426018"/>
            <a:ext cx="4938301" cy="1051814"/>
          </a:xfrm>
        </p:spPr>
        <p:txBody>
          <a:bodyPr>
            <a:normAutofit fontScale="90000"/>
          </a:bodyPr>
          <a:lstStyle/>
          <a:p>
            <a:pPr algn="l"/>
            <a:r>
              <a:rPr lang="en-US" altLang="zh-TW" sz="4000" dirty="0">
                <a:latin typeface="微軟正黑體" panose="020B0604030504040204" pitchFamily="34" charset="-120"/>
                <a:ea typeface="微軟正黑體" panose="020B0604030504040204" pitchFamily="34" charset="-120"/>
              </a:rPr>
              <a:t>2024</a:t>
            </a:r>
            <a:r>
              <a:rPr lang="zh-TW" altLang="en-US" sz="4000" dirty="0">
                <a:latin typeface="微軟正黑體" panose="020B0604030504040204" pitchFamily="34" charset="-120"/>
                <a:ea typeface="微軟正黑體" panose="020B0604030504040204" pitchFamily="34" charset="-120"/>
              </a:rPr>
              <a:t> </a:t>
            </a:r>
            <a:r>
              <a:rPr lang="en-US" altLang="zh-TW" sz="4000" dirty="0">
                <a:latin typeface="微軟正黑體" panose="020B0604030504040204" pitchFamily="34" charset="-120"/>
                <a:ea typeface="微軟正黑體" panose="020B0604030504040204" pitchFamily="34" charset="-120"/>
              </a:rPr>
              <a:t>Q2</a:t>
            </a:r>
            <a:r>
              <a:rPr lang="zh-TW" altLang="en-US" sz="4000" dirty="0">
                <a:latin typeface="微軟正黑體" panose="020B0604030504040204" pitchFamily="34" charset="-120"/>
                <a:ea typeface="微軟正黑體" panose="020B0604030504040204" pitchFamily="34" charset="-120"/>
              </a:rPr>
              <a:t>暨</a:t>
            </a:r>
            <a:r>
              <a:rPr lang="en-US" altLang="zh-TW" sz="4000" dirty="0">
                <a:latin typeface="微軟正黑體" panose="020B0604030504040204" pitchFamily="34" charset="-120"/>
                <a:ea typeface="微軟正黑體" panose="020B0604030504040204" pitchFamily="34" charset="-120"/>
              </a:rPr>
              <a:t>H1</a:t>
            </a:r>
            <a:r>
              <a:rPr lang="zh-TW" altLang="en-US" sz="4000" dirty="0">
                <a:latin typeface="微軟正黑體" panose="020B0604030504040204" pitchFamily="34" charset="-120"/>
                <a:ea typeface="微軟正黑體" panose="020B0604030504040204" pitchFamily="34" charset="-120"/>
              </a:rPr>
              <a:t>營運說明</a:t>
            </a:r>
            <a:br>
              <a:rPr lang="en-US" altLang="zh-TW" dirty="0">
                <a:latin typeface="微軟正黑體" panose="020B0604030504040204" pitchFamily="34" charset="-120"/>
                <a:ea typeface="微軟正黑體" panose="020B0604030504040204" pitchFamily="34" charset="-120"/>
              </a:rPr>
            </a:br>
            <a:r>
              <a:rPr lang="en-US" altLang="zh-TW" sz="2200" dirty="0">
                <a:latin typeface="微軟正黑體" panose="020B0604030504040204" pitchFamily="34" charset="-120"/>
                <a:ea typeface="微軟正黑體" panose="020B0604030504040204" pitchFamily="34" charset="-120"/>
              </a:rPr>
              <a:t>August</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22, 2024</a:t>
            </a:r>
            <a:endParaRPr lang="en-US" sz="2200"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4A3417E0-42B0-4C66-87BB-58AA985AA1FA}"/>
              </a:ext>
            </a:extLst>
          </p:cNvPr>
          <p:cNvSpPr/>
          <p:nvPr/>
        </p:nvSpPr>
        <p:spPr>
          <a:xfrm>
            <a:off x="0" y="0"/>
            <a:ext cx="12192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標題 1">
            <a:extLst>
              <a:ext uri="{FF2B5EF4-FFF2-40B4-BE49-F238E27FC236}">
                <a16:creationId xmlns:a16="http://schemas.microsoft.com/office/drawing/2014/main" id="{F6501C6C-7200-4731-B2EB-233B79DBB634}"/>
              </a:ext>
            </a:extLst>
          </p:cNvPr>
          <p:cNvSpPr txBox="1">
            <a:spLocks/>
          </p:cNvSpPr>
          <p:nvPr/>
        </p:nvSpPr>
        <p:spPr>
          <a:xfrm>
            <a:off x="657049" y="1868570"/>
            <a:ext cx="6648069" cy="11268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000" dirty="0">
                <a:latin typeface="微軟正黑體" panose="020B0604030504040204" pitchFamily="34" charset="-120"/>
                <a:ea typeface="微軟正黑體" panose="020B0604030504040204" pitchFamily="34" charset="-120"/>
                <a:cs typeface="Times New Roman" panose="02020603050405020304" pitchFamily="18" charset="0"/>
              </a:rPr>
              <a:t>凱崴電子股份有限公司</a:t>
            </a:r>
            <a:endParaRPr lang="en-US" altLang="zh-TW" sz="4000" dirty="0">
              <a:latin typeface="微軟正黑體" panose="020B0604030504040204" pitchFamily="34" charset="-120"/>
              <a:ea typeface="微軟正黑體" panose="020B0604030504040204" pitchFamily="34" charset="-120"/>
              <a:cs typeface="Times New Roman" panose="02020603050405020304" pitchFamily="18" charset="0"/>
            </a:endParaRPr>
          </a:p>
          <a:p>
            <a:pPr algn="l"/>
            <a:endPar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endParaRPr>
          </a:p>
          <a:p>
            <a:pPr algn="l"/>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股票代碼：</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5498.TW</a:t>
            </a:r>
          </a:p>
        </p:txBody>
      </p:sp>
      <p:sp>
        <p:nvSpPr>
          <p:cNvPr id="8" name="矩形 7">
            <a:extLst>
              <a:ext uri="{FF2B5EF4-FFF2-40B4-BE49-F238E27FC236}">
                <a16:creationId xmlns:a16="http://schemas.microsoft.com/office/drawing/2014/main" id="{D7AF2FC9-20A8-4148-A276-927B7B72DC09}"/>
              </a:ext>
            </a:extLst>
          </p:cNvPr>
          <p:cNvSpPr/>
          <p:nvPr/>
        </p:nvSpPr>
        <p:spPr>
          <a:xfrm>
            <a:off x="758380" y="4426018"/>
            <a:ext cx="110109" cy="10518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投影片編號版面配置區 10"/>
          <p:cNvSpPr>
            <a:spLocks noGrp="1"/>
          </p:cNvSpPr>
          <p:nvPr>
            <p:ph type="sldNum" sz="quarter" idx="12"/>
          </p:nvPr>
        </p:nvSpPr>
        <p:spPr/>
        <p:txBody>
          <a:bodyPr/>
          <a:lstStyle/>
          <a:p>
            <a:fld id="{3457F024-ADB1-4AA9-8826-E761D5DF97B6}" type="slidenum">
              <a:rPr lang="en-US" smtClean="0"/>
              <a:t>1</a:t>
            </a:fld>
            <a:endParaRPr lang="en-US"/>
          </a:p>
        </p:txBody>
      </p:sp>
      <p:sp>
        <p:nvSpPr>
          <p:cNvPr id="12" name="矩形 11">
            <a:extLst>
              <a:ext uri="{FF2B5EF4-FFF2-40B4-BE49-F238E27FC236}">
                <a16:creationId xmlns:a16="http://schemas.microsoft.com/office/drawing/2014/main" id="{57FCB890-1B6B-48A9-9C62-D37FC07D4404}"/>
              </a:ext>
            </a:extLst>
          </p:cNvPr>
          <p:cNvSpPr/>
          <p:nvPr/>
        </p:nvSpPr>
        <p:spPr>
          <a:xfrm>
            <a:off x="-4193" y="6721475"/>
            <a:ext cx="12196193"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a:extLst>
              <a:ext uri="{FF2B5EF4-FFF2-40B4-BE49-F238E27FC236}">
                <a16:creationId xmlns:a16="http://schemas.microsoft.com/office/drawing/2014/main" id="{4445A9FB-815B-4F5D-8964-8357E7A54202}"/>
              </a:ext>
            </a:extLst>
          </p:cNvPr>
          <p:cNvPicPr>
            <a:picLocks noChangeAspect="1"/>
          </p:cNvPicPr>
          <p:nvPr/>
        </p:nvPicPr>
        <p:blipFill>
          <a:blip r:embed="rId3"/>
          <a:stretch>
            <a:fillRect/>
          </a:stretch>
        </p:blipFill>
        <p:spPr>
          <a:xfrm>
            <a:off x="5916899" y="1151192"/>
            <a:ext cx="5811681" cy="5212317"/>
          </a:xfrm>
          <a:prstGeom prst="rect">
            <a:avLst/>
          </a:prstGeom>
        </p:spPr>
      </p:pic>
    </p:spTree>
    <p:extLst>
      <p:ext uri="{BB962C8B-B14F-4D97-AF65-F5344CB8AC3E}">
        <p14:creationId xmlns:p14="http://schemas.microsoft.com/office/powerpoint/2010/main" val="203712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10</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營運概況</a:t>
            </a:r>
            <a:endParaRPr lang="en-US" sz="36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E76AF38F-FCA4-4342-BC8A-3FC900530946}"/>
              </a:ext>
            </a:extLst>
          </p:cNvPr>
          <p:cNvSpPr txBox="1"/>
          <p:nvPr/>
        </p:nvSpPr>
        <p:spPr>
          <a:xfrm>
            <a:off x="768218" y="1737623"/>
            <a:ext cx="10683551" cy="4700518"/>
          </a:xfrm>
          <a:prstGeom prst="rect">
            <a:avLst/>
          </a:prstGeom>
          <a:noFill/>
        </p:spPr>
        <p:txBody>
          <a:bodyPr wrap="square" rtlCol="0">
            <a:spAutoFit/>
          </a:bodyPr>
          <a:lstStyle/>
          <a:p>
            <a:pPr marL="285750" indent="-285750" algn="just">
              <a:lnSpc>
                <a:spcPts val="33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凱崴第二季單季營收</a:t>
            </a:r>
            <a:r>
              <a:rPr lang="en-US" altLang="zh-TW" sz="2000" b="1" dirty="0">
                <a:latin typeface="微軟正黑體" panose="020B0604030504040204" pitchFamily="34" charset="-120"/>
                <a:ea typeface="微軟正黑體" panose="020B0604030504040204" pitchFamily="34" charset="-120"/>
              </a:rPr>
              <a:t>3.15</a:t>
            </a:r>
            <a:r>
              <a:rPr lang="zh-TW" altLang="en-US" sz="2000" b="1" dirty="0">
                <a:latin typeface="微軟正黑體" panose="020B0604030504040204" pitchFamily="34" charset="-120"/>
                <a:ea typeface="微軟正黑體" panose="020B0604030504040204" pitchFamily="34" charset="-120"/>
              </a:rPr>
              <a:t>億，較上季</a:t>
            </a:r>
            <a:r>
              <a:rPr lang="en-US" altLang="zh-TW" sz="1600" b="1" dirty="0">
                <a:latin typeface="微軟正黑體" panose="020B0604030504040204" pitchFamily="34" charset="-120"/>
                <a:ea typeface="微軟正黑體" panose="020B0604030504040204" pitchFamily="34" charset="-120"/>
              </a:rPr>
              <a:t>(2.61</a:t>
            </a:r>
            <a:r>
              <a:rPr lang="zh-TW" altLang="en-US" sz="1600" b="1" dirty="0">
                <a:latin typeface="微軟正黑體" panose="020B0604030504040204" pitchFamily="34" charset="-120"/>
                <a:ea typeface="微軟正黑體" panose="020B0604030504040204" pitchFamily="34" charset="-120"/>
              </a:rPr>
              <a:t>億</a:t>
            </a:r>
            <a:r>
              <a:rPr lang="en-US" altLang="zh-TW" sz="16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季增</a:t>
            </a:r>
            <a:r>
              <a:rPr lang="en-US" altLang="zh-TW" sz="2000" b="1" dirty="0">
                <a:solidFill>
                  <a:srgbClr val="FF0000"/>
                </a:solidFill>
                <a:latin typeface="微軟正黑體" panose="020B0604030504040204" pitchFamily="34" charset="-120"/>
                <a:ea typeface="微軟正黑體" panose="020B0604030504040204" pitchFamily="34" charset="-120"/>
              </a:rPr>
              <a:t>21%</a:t>
            </a:r>
            <a:r>
              <a:rPr lang="zh-TW" altLang="en-US" sz="2000" b="1" dirty="0">
                <a:latin typeface="微軟正黑體" panose="020B0604030504040204" pitchFamily="34" charset="-120"/>
                <a:ea typeface="微軟正黑體" panose="020B0604030504040204" pitchFamily="34" charset="-120"/>
              </a:rPr>
              <a:t>；較去年同期</a:t>
            </a:r>
            <a:r>
              <a:rPr lang="en-US" altLang="zh-TW" sz="1600" b="1" dirty="0">
                <a:latin typeface="微軟正黑體" panose="020B0604030504040204" pitchFamily="34" charset="-120"/>
                <a:ea typeface="微軟正黑體" panose="020B0604030504040204" pitchFamily="34" charset="-120"/>
              </a:rPr>
              <a:t>(2.44</a:t>
            </a:r>
            <a:r>
              <a:rPr lang="zh-TW" altLang="en-US" sz="1600" b="1" dirty="0">
                <a:latin typeface="微軟正黑體" panose="020B0604030504040204" pitchFamily="34" charset="-120"/>
                <a:ea typeface="微軟正黑體" panose="020B0604030504040204" pitchFamily="34" charset="-120"/>
              </a:rPr>
              <a:t>億</a:t>
            </a:r>
            <a:r>
              <a:rPr lang="en-US" altLang="zh-TW" sz="16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，年增</a:t>
            </a:r>
            <a:r>
              <a:rPr lang="en-US" altLang="zh-TW" sz="2000" b="1" dirty="0">
                <a:latin typeface="微軟正黑體" panose="020B0604030504040204" pitchFamily="34" charset="-120"/>
                <a:ea typeface="微軟正黑體" panose="020B0604030504040204" pitchFamily="34" charset="-120"/>
              </a:rPr>
              <a:t>29%</a:t>
            </a:r>
            <a:r>
              <a:rPr lang="zh-TW" altLang="en-US" sz="2000" b="1" dirty="0">
                <a:latin typeface="微軟正黑體" panose="020B0604030504040204" pitchFamily="34" charset="-120"/>
                <a:ea typeface="微軟正黑體" panose="020B0604030504040204" pitchFamily="34" charset="-120"/>
              </a:rPr>
              <a:t>；累計上半年度營收</a:t>
            </a:r>
            <a:r>
              <a:rPr lang="en-US" altLang="zh-TW" sz="2000" b="1" dirty="0">
                <a:latin typeface="微軟正黑體" panose="020B0604030504040204" pitchFamily="34" charset="-120"/>
                <a:ea typeface="微軟正黑體" panose="020B0604030504040204" pitchFamily="34" charset="-120"/>
              </a:rPr>
              <a:t>5.76</a:t>
            </a:r>
            <a:r>
              <a:rPr lang="zh-TW" altLang="en-US" sz="2000" b="1" dirty="0">
                <a:latin typeface="微軟正黑體" panose="020B0604030504040204" pitchFamily="34" charset="-120"/>
                <a:ea typeface="微軟正黑體" panose="020B0604030504040204" pitchFamily="34" charset="-120"/>
              </a:rPr>
              <a:t>億，較去年同期</a:t>
            </a:r>
            <a:r>
              <a:rPr lang="en-US" altLang="zh-TW" sz="1600" b="1" dirty="0">
                <a:latin typeface="微軟正黑體" panose="020B0604030504040204" pitchFamily="34" charset="-120"/>
                <a:ea typeface="微軟正黑體" panose="020B0604030504040204" pitchFamily="34" charset="-120"/>
              </a:rPr>
              <a:t>(4.93</a:t>
            </a:r>
            <a:r>
              <a:rPr lang="zh-TW" altLang="en-US" sz="1600" b="1" dirty="0">
                <a:latin typeface="微軟正黑體" panose="020B0604030504040204" pitchFamily="34" charset="-120"/>
                <a:ea typeface="微軟正黑體" panose="020B0604030504040204" pitchFamily="34" charset="-120"/>
              </a:rPr>
              <a:t>億</a:t>
            </a:r>
            <a:r>
              <a:rPr lang="en-US" altLang="zh-TW" sz="16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年增</a:t>
            </a:r>
            <a:r>
              <a:rPr lang="en-US" altLang="zh-TW" sz="2000" b="1" dirty="0">
                <a:solidFill>
                  <a:srgbClr val="FF0000"/>
                </a:solidFill>
                <a:latin typeface="微軟正黑體" panose="020B0604030504040204" pitchFamily="34" charset="-120"/>
                <a:ea typeface="微軟正黑體" panose="020B0604030504040204" pitchFamily="34" charset="-120"/>
              </a:rPr>
              <a:t>17%</a:t>
            </a:r>
            <a:r>
              <a:rPr lang="zh-TW" altLang="en-US" sz="2000" b="1" dirty="0">
                <a:latin typeface="微軟正黑體" panose="020B0604030504040204" pitchFamily="34" charset="-120"/>
                <a:ea typeface="微軟正黑體" panose="020B0604030504040204" pitchFamily="34" charset="-120"/>
              </a:rPr>
              <a:t>；整體累計上半年度</a:t>
            </a:r>
            <a:r>
              <a:rPr lang="zh-TW" altLang="en-US" sz="2000" b="1" dirty="0">
                <a:solidFill>
                  <a:srgbClr val="FF0000"/>
                </a:solidFill>
                <a:latin typeface="微軟正黑體" panose="020B0604030504040204" pitchFamily="34" charset="-120"/>
                <a:ea typeface="微軟正黑體" panose="020B0604030504040204" pitchFamily="34" charset="-120"/>
              </a:rPr>
              <a:t>稅後淨利 </a:t>
            </a:r>
            <a:r>
              <a:rPr lang="en-US" altLang="zh-TW" sz="2000" b="1" dirty="0">
                <a:solidFill>
                  <a:srgbClr val="FF0000"/>
                </a:solidFill>
                <a:latin typeface="微軟正黑體" panose="020B0604030504040204" pitchFamily="34" charset="-120"/>
                <a:ea typeface="微軟正黑體" panose="020B0604030504040204" pitchFamily="34" charset="-120"/>
              </a:rPr>
              <a:t>892</a:t>
            </a:r>
            <a:r>
              <a:rPr lang="zh-TW" altLang="en-US" sz="2000" b="1" dirty="0">
                <a:solidFill>
                  <a:srgbClr val="FF0000"/>
                </a:solidFill>
                <a:latin typeface="微軟正黑體" panose="020B0604030504040204" pitchFamily="34" charset="-120"/>
                <a:ea typeface="微軟正黑體" panose="020B0604030504040204" pitchFamily="34" charset="-120"/>
              </a:rPr>
              <a:t>萬</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marL="285750" indent="-285750" algn="just">
              <a:lnSpc>
                <a:spcPts val="3300"/>
              </a:lnSpc>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285750" indent="-285750" algn="just">
              <a:lnSpc>
                <a:spcPts val="3300"/>
              </a:lnSpc>
              <a:buFont typeface="Wingdings" panose="05000000000000000000" pitchFamily="2" charset="2"/>
              <a:buChar char="Ø"/>
            </a:pPr>
            <a:r>
              <a:rPr lang="en-US" altLang="zh-TW" sz="2000" b="1" dirty="0">
                <a:latin typeface="微軟正黑體" panose="020B0604030504040204" pitchFamily="34" charset="-120"/>
                <a:ea typeface="微軟正黑體" panose="020B0604030504040204" pitchFamily="34" charset="-120"/>
              </a:rPr>
              <a:t>2024</a:t>
            </a:r>
            <a:r>
              <a:rPr lang="zh-TW" altLang="en-US" sz="2000" b="1" dirty="0">
                <a:latin typeface="微軟正黑體" panose="020B0604030504040204" pitchFamily="34" charset="-120"/>
                <a:ea typeface="微軟正黑體" panose="020B0604030504040204" pitchFamily="34" charset="-120"/>
              </a:rPr>
              <a:t>上半年市況仍持續先前走勢，消費性電子產品及通訊類等產品之需求持續疲軟，市場主流仍以</a:t>
            </a:r>
            <a:r>
              <a:rPr lang="en-US" altLang="zh-TW" sz="2000" b="1" dirty="0">
                <a:latin typeface="微軟正黑體" panose="020B0604030504040204" pitchFamily="34" charset="-120"/>
                <a:ea typeface="微軟正黑體" panose="020B0604030504040204" pitchFamily="34" charset="-120"/>
              </a:rPr>
              <a:t>AI</a:t>
            </a:r>
            <a:r>
              <a:rPr lang="zh-TW" altLang="en-US" sz="2000" b="1" dirty="0">
                <a:latin typeface="微軟正黑體" panose="020B0604030504040204" pitchFamily="34" charset="-120"/>
                <a:ea typeface="微軟正黑體" panose="020B0604030504040204" pitchFamily="34" charset="-120"/>
              </a:rPr>
              <a:t>伺服器相關產品及車用板需求為主，帶動高階多層板需求旺盛。凱崴掌握重要關鍵客戶的合作契機，帶動整體營運成長，使得虧損大幅縮小。</a:t>
            </a:r>
            <a:endParaRPr lang="en-US" altLang="zh-TW" sz="2000" b="1" dirty="0">
              <a:latin typeface="微軟正黑體" panose="020B0604030504040204" pitchFamily="34" charset="-120"/>
              <a:ea typeface="微軟正黑體" panose="020B0604030504040204" pitchFamily="34" charset="-120"/>
            </a:endParaRPr>
          </a:p>
          <a:p>
            <a:pPr marL="285750" indent="-285750" algn="just">
              <a:lnSpc>
                <a:spcPts val="3300"/>
              </a:lnSpc>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285750" indent="-285750" algn="just">
              <a:lnSpc>
                <a:spcPts val="33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展望</a:t>
            </a:r>
            <a:r>
              <a:rPr lang="en-US" altLang="zh-TW" sz="2000" b="1" dirty="0">
                <a:latin typeface="微軟正黑體" panose="020B0604030504040204" pitchFamily="34" charset="-120"/>
                <a:ea typeface="微軟正黑體" panose="020B0604030504040204" pitchFamily="34" charset="-120"/>
              </a:rPr>
              <a:t>2024</a:t>
            </a:r>
            <a:r>
              <a:rPr lang="zh-TW" altLang="en-US" sz="2000" b="1" dirty="0">
                <a:latin typeface="微軟正黑體" panose="020B0604030504040204" pitchFamily="34" charset="-120"/>
                <a:ea typeface="微軟正黑體" panose="020B0604030504040204" pitchFamily="34" charset="-120"/>
              </a:rPr>
              <a:t>下半年，雖然仍存在經濟復甦緩慢，以及國際局勢不穩定等的負面因素，但在未來影響產業發展，不論在</a:t>
            </a:r>
            <a:r>
              <a:rPr lang="en-US" altLang="zh-TW" sz="2000" b="1" dirty="0">
                <a:latin typeface="微軟正黑體" panose="020B0604030504040204" pitchFamily="34" charset="-120"/>
                <a:ea typeface="微軟正黑體" panose="020B0604030504040204" pitchFamily="34" charset="-120"/>
              </a:rPr>
              <a:t>AI</a:t>
            </a:r>
            <a:r>
              <a:rPr lang="zh-TW" altLang="en-US" sz="2000" b="1" dirty="0">
                <a:latin typeface="微軟正黑體" panose="020B0604030504040204" pitchFamily="34" charset="-120"/>
                <a:ea typeface="微軟正黑體" panose="020B0604030504040204" pitchFamily="34" charset="-120"/>
              </a:rPr>
              <a:t>相關、電動車以及衛星通訊等產品，均為現階段凱崴所重點掌握之方向及服務的客戶，故凱崴審慎樂觀看好下半年營業收入及營業淨利預估可達</a:t>
            </a:r>
            <a:r>
              <a:rPr lang="zh-TW" altLang="en-US" sz="2000" b="1" dirty="0">
                <a:solidFill>
                  <a:srgbClr val="FF0000"/>
                </a:solidFill>
                <a:latin typeface="微軟正黑體" panose="020B0604030504040204" pitchFamily="34" charset="-120"/>
                <a:ea typeface="微軟正黑體" panose="020B0604030504040204" pitchFamily="34" charset="-120"/>
              </a:rPr>
              <a:t>雙位數</a:t>
            </a:r>
            <a:r>
              <a:rPr lang="zh-TW" altLang="en-US" sz="2000" b="1" dirty="0">
                <a:latin typeface="微軟正黑體" panose="020B0604030504040204" pitchFamily="34" charset="-120"/>
                <a:ea typeface="微軟正黑體" panose="020B0604030504040204" pitchFamily="34" charset="-120"/>
              </a:rPr>
              <a:t>成長幅度。</a:t>
            </a:r>
            <a:endParaRPr lang="en-US" altLang="zh-TW"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90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11</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288496212"/>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pic>
        <p:nvPicPr>
          <p:cNvPr id="9" name="圖片 8">
            <a:extLst>
              <a:ext uri="{FF2B5EF4-FFF2-40B4-BE49-F238E27FC236}">
                <a16:creationId xmlns:a16="http://schemas.microsoft.com/office/drawing/2014/main" id="{17D0753C-6FFC-436F-8E47-8AFD5AF959C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t="6624"/>
          <a:stretch/>
        </p:blipFill>
        <p:spPr>
          <a:xfrm>
            <a:off x="5736379" y="1800808"/>
            <a:ext cx="6367390" cy="4449322"/>
          </a:xfrm>
          <a:prstGeom prst="rect">
            <a:avLst/>
          </a:prstGeom>
          <a:noFill/>
        </p:spPr>
      </p:pic>
      <p:sp>
        <p:nvSpPr>
          <p:cNvPr id="14" name="文字方塊 13">
            <a:extLst>
              <a:ext uri="{FF2B5EF4-FFF2-40B4-BE49-F238E27FC236}">
                <a16:creationId xmlns:a16="http://schemas.microsoft.com/office/drawing/2014/main" id="{5649C1C4-8582-46D0-BC75-8949E56D8779}"/>
              </a:ext>
            </a:extLst>
          </p:cNvPr>
          <p:cNvSpPr txBox="1"/>
          <p:nvPr/>
        </p:nvSpPr>
        <p:spPr>
          <a:xfrm>
            <a:off x="220798" y="1485200"/>
            <a:ext cx="5548909" cy="3486724"/>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湖北鐳崴</a:t>
            </a:r>
            <a:endParaRPr lang="en-US" altLang="zh-TW" sz="2800" b="1"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．主要客戶：台資板廠</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．預計設廠地點：中國湖北黃金山產業園</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黃石</a:t>
            </a:r>
            <a:r>
              <a:rPr lang="en-US" altLang="zh-TW" sz="2000" dirty="0">
                <a:latin typeface="微軟正黑體" panose="020B0604030504040204" pitchFamily="34" charset="-120"/>
                <a:ea typeface="微軟正黑體" panose="020B0604030504040204" pitchFamily="34" charset="-120"/>
              </a:rPr>
              <a:t>)</a:t>
            </a: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．預期進展：</a:t>
            </a:r>
            <a:r>
              <a:rPr lang="en-US" altLang="zh-TW" sz="2000" dirty="0">
                <a:latin typeface="微軟正黑體" panose="020B0604030504040204" pitchFamily="34" charset="-120"/>
                <a:ea typeface="微軟正黑體" panose="020B0604030504040204" pitchFamily="34" charset="-120"/>
              </a:rPr>
              <a:t>Y24Q3</a:t>
            </a:r>
            <a:r>
              <a:rPr lang="zh-TW" altLang="en-US" sz="2000" dirty="0">
                <a:latin typeface="微軟正黑體" panose="020B0604030504040204" pitchFamily="34" charset="-120"/>
                <a:ea typeface="微軟正黑體" panose="020B0604030504040204" pitchFamily="34" charset="-120"/>
              </a:rPr>
              <a:t>完成建廠並投產</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．主要業務：鑽孔代工</a:t>
            </a:r>
            <a:endParaRPr lang="en-US" altLang="zh-TW" sz="2000" dirty="0">
              <a:latin typeface="微軟正黑體" panose="020B0604030504040204" pitchFamily="34" charset="-120"/>
              <a:ea typeface="微軟正黑體" panose="020B0604030504040204" pitchFamily="34" charset="-120"/>
            </a:endParaRPr>
          </a:p>
        </p:txBody>
      </p:sp>
      <p:sp>
        <p:nvSpPr>
          <p:cNvPr id="2" name="橢圓 1">
            <a:extLst>
              <a:ext uri="{FF2B5EF4-FFF2-40B4-BE49-F238E27FC236}">
                <a16:creationId xmlns:a16="http://schemas.microsoft.com/office/drawing/2014/main" id="{94D54961-15A6-4ABE-B373-29731C0FFDFC}"/>
              </a:ext>
            </a:extLst>
          </p:cNvPr>
          <p:cNvSpPr/>
          <p:nvPr/>
        </p:nvSpPr>
        <p:spPr>
          <a:xfrm>
            <a:off x="10562252" y="4488023"/>
            <a:ext cx="467629" cy="3790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6719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12</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256973294"/>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pSp>
        <p:nvGrpSpPr>
          <p:cNvPr id="11" name="群組 10">
            <a:extLst>
              <a:ext uri="{FF2B5EF4-FFF2-40B4-BE49-F238E27FC236}">
                <a16:creationId xmlns:a16="http://schemas.microsoft.com/office/drawing/2014/main" id="{D27ABA4A-2169-41CA-8A24-0A174B08A256}"/>
              </a:ext>
            </a:extLst>
          </p:cNvPr>
          <p:cNvGrpSpPr/>
          <p:nvPr/>
        </p:nvGrpSpPr>
        <p:grpSpPr>
          <a:xfrm>
            <a:off x="810209" y="1118116"/>
            <a:ext cx="5090464" cy="5706756"/>
            <a:chOff x="465477" y="1079938"/>
            <a:chExt cx="5090464" cy="5706756"/>
          </a:xfrm>
        </p:grpSpPr>
        <p:pic>
          <p:nvPicPr>
            <p:cNvPr id="3" name="圖片 2">
              <a:extLst>
                <a:ext uri="{FF2B5EF4-FFF2-40B4-BE49-F238E27FC236}">
                  <a16:creationId xmlns:a16="http://schemas.microsoft.com/office/drawing/2014/main" id="{EB702323-1CB2-418B-9D30-45FEBF2760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477" y="1079938"/>
              <a:ext cx="3115924" cy="5706756"/>
            </a:xfrm>
            <a:prstGeom prst="rect">
              <a:avLst/>
            </a:prstGeom>
          </p:spPr>
        </p:pic>
        <p:pic>
          <p:nvPicPr>
            <p:cNvPr id="4" name="圖片 3">
              <a:extLst>
                <a:ext uri="{FF2B5EF4-FFF2-40B4-BE49-F238E27FC236}">
                  <a16:creationId xmlns:a16="http://schemas.microsoft.com/office/drawing/2014/main" id="{4B016624-4E69-4688-B6C4-F2D7F828EAE6}"/>
                </a:ext>
              </a:extLst>
            </p:cNvPr>
            <p:cNvPicPr>
              <a:picLocks noChangeAspect="1"/>
            </p:cNvPicPr>
            <p:nvPr/>
          </p:nvPicPr>
          <p:blipFill>
            <a:blip r:embed="rId10"/>
            <a:stretch>
              <a:fillRect/>
            </a:stretch>
          </p:blipFill>
          <p:spPr>
            <a:xfrm>
              <a:off x="4110606" y="3036743"/>
              <a:ext cx="1445335" cy="1325603"/>
            </a:xfrm>
            <a:prstGeom prst="rect">
              <a:avLst/>
            </a:prstGeom>
          </p:spPr>
        </p:pic>
        <p:cxnSp>
          <p:nvCxnSpPr>
            <p:cNvPr id="6" name="直線接點 5">
              <a:extLst>
                <a:ext uri="{FF2B5EF4-FFF2-40B4-BE49-F238E27FC236}">
                  <a16:creationId xmlns:a16="http://schemas.microsoft.com/office/drawing/2014/main" id="{6344BBFE-461D-47C9-94E7-CB9A66A413F4}"/>
                </a:ext>
              </a:extLst>
            </p:cNvPr>
            <p:cNvCxnSpPr>
              <a:cxnSpLocks/>
              <a:endCxn id="4" idx="1"/>
            </p:cNvCxnSpPr>
            <p:nvPr/>
          </p:nvCxnSpPr>
          <p:spPr>
            <a:xfrm>
              <a:off x="2197916" y="3624044"/>
              <a:ext cx="1912690" cy="755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3" name="文字方塊 12">
            <a:extLst>
              <a:ext uri="{FF2B5EF4-FFF2-40B4-BE49-F238E27FC236}">
                <a16:creationId xmlns:a16="http://schemas.microsoft.com/office/drawing/2014/main" id="{F9C11DD4-7A43-497D-B03F-5A63FBDB9DED}"/>
              </a:ext>
            </a:extLst>
          </p:cNvPr>
          <p:cNvSpPr txBox="1"/>
          <p:nvPr/>
        </p:nvSpPr>
        <p:spPr>
          <a:xfrm>
            <a:off x="5948614" y="1416818"/>
            <a:ext cx="5548909" cy="4753096"/>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凱崴泰國</a:t>
            </a:r>
            <a:endParaRPr lang="en-US" altLang="zh-TW" sz="2800" b="1"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．目標客戶：台資及泰資板廠</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．預計設廠地點：泰國巴真府</a:t>
            </a:r>
            <a:r>
              <a:rPr lang="en-US" altLang="zh-TW" sz="2000" dirty="0">
                <a:latin typeface="微軟正黑體" panose="020B0604030504040204" pitchFamily="34" charset="-120"/>
                <a:ea typeface="微軟正黑體" panose="020B0604030504040204" pitchFamily="34" charset="-120"/>
              </a:rPr>
              <a:t>304</a:t>
            </a:r>
            <a:r>
              <a:rPr lang="zh-TW" altLang="en-US" sz="2000" dirty="0">
                <a:latin typeface="微軟正黑體" panose="020B0604030504040204" pitchFamily="34" charset="-120"/>
                <a:ea typeface="微軟正黑體" panose="020B0604030504040204" pitchFamily="34" charset="-120"/>
              </a:rPr>
              <a:t>工業區</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．預期進展</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第一期</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Y24Q3</a:t>
            </a:r>
            <a:r>
              <a:rPr lang="zh-TW" altLang="en-US" sz="2000" dirty="0">
                <a:latin typeface="微軟正黑體" panose="020B0604030504040204" pitchFamily="34" charset="-120"/>
                <a:ea typeface="微軟正黑體" panose="020B0604030504040204" pitchFamily="34" charset="-120"/>
              </a:rPr>
              <a:t>建廠、</a:t>
            </a:r>
            <a:r>
              <a:rPr lang="en-US" altLang="zh-TW" sz="2000" dirty="0">
                <a:latin typeface="微軟正黑體" panose="020B0604030504040204" pitchFamily="34" charset="-120"/>
                <a:ea typeface="微軟正黑體" panose="020B0604030504040204" pitchFamily="34" charset="-120"/>
              </a:rPr>
              <a:t>Y24Q4</a:t>
            </a:r>
            <a:r>
              <a:rPr lang="zh-TW" altLang="en-US" sz="2000" dirty="0">
                <a:latin typeface="微軟正黑體" panose="020B0604030504040204" pitchFamily="34" charset="-120"/>
                <a:ea typeface="微軟正黑體" panose="020B0604030504040204" pitchFamily="34" charset="-120"/>
              </a:rPr>
              <a:t>投產</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．主要業務：鑽針製造、鑽孔代工</a:t>
            </a:r>
            <a:endParaRPr lang="en-US" altLang="zh-TW" sz="2000" dirty="0">
              <a:latin typeface="微軟正黑體" panose="020B0604030504040204" pitchFamily="34" charset="-120"/>
              <a:ea typeface="微軟正黑體" panose="020B0604030504040204" pitchFamily="34" charset="-120"/>
            </a:endParaRP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500"/>
              </a:lnSpc>
            </a:pPr>
            <a:r>
              <a:rPr lang="zh-TW" altLang="en-US" sz="2000" dirty="0">
                <a:latin typeface="微軟正黑體" panose="020B0604030504040204" pitchFamily="34" charset="-120"/>
                <a:ea typeface="微軟正黑體" panose="020B0604030504040204" pitchFamily="34" charset="-120"/>
              </a:rPr>
              <a:t>．未來發展：視服務客戶擴產計畫調整第二期擴</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　　　　　　建</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預計時程</a:t>
            </a:r>
            <a:r>
              <a:rPr lang="en-US" altLang="zh-TW" sz="2000" dirty="0">
                <a:latin typeface="微軟正黑體" panose="020B0604030504040204" pitchFamily="34" charset="-120"/>
                <a:ea typeface="微軟正黑體" panose="020B0604030504040204" pitchFamily="34" charset="-120"/>
              </a:rPr>
              <a:t>Y25Q2</a:t>
            </a:r>
            <a:r>
              <a:rPr lang="zh-TW" altLang="en-US" sz="2000" dirty="0">
                <a:latin typeface="微軟正黑體" panose="020B0604030504040204" pitchFamily="34" charset="-120"/>
                <a:ea typeface="微軟正黑體" panose="020B0604030504040204" pitchFamily="34" charset="-120"/>
              </a:rPr>
              <a:t>始</a:t>
            </a:r>
            <a:r>
              <a:rPr lang="en-US" altLang="zh-TW"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64855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Up 8">
            <a:extLst>
              <a:ext uri="{FF2B5EF4-FFF2-40B4-BE49-F238E27FC236}">
                <a16:creationId xmlns:a16="http://schemas.microsoft.com/office/drawing/2014/main" id="{84028588-F009-D28B-B3BE-E00888F3A568}"/>
              </a:ext>
            </a:extLst>
          </p:cNvPr>
          <p:cNvSpPr/>
          <p:nvPr/>
        </p:nvSpPr>
        <p:spPr>
          <a:xfrm>
            <a:off x="8538259" y="2227529"/>
            <a:ext cx="667688" cy="928687"/>
          </a:xfrm>
          <a:prstGeom prst="upArrow">
            <a:avLst/>
          </a:prstGeom>
          <a:solidFill>
            <a:srgbClr val="FF669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E2230C26-D6D9-4D4B-C287-72F8B831DE57}"/>
              </a:ext>
            </a:extLst>
          </p:cNvPr>
          <p:cNvSpPr/>
          <p:nvPr/>
        </p:nvSpPr>
        <p:spPr>
          <a:xfrm>
            <a:off x="4165284" y="2188169"/>
            <a:ext cx="667688" cy="923616"/>
          </a:xfrm>
          <a:prstGeom prst="upArrow">
            <a:avLst/>
          </a:prstGeom>
          <a:solidFill>
            <a:srgbClr val="FF669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投影片編號版面配置區 6"/>
          <p:cNvSpPr>
            <a:spLocks noGrp="1"/>
          </p:cNvSpPr>
          <p:nvPr>
            <p:ph type="sldNum" sz="quarter" idx="12"/>
          </p:nvPr>
        </p:nvSpPr>
        <p:spPr/>
        <p:txBody>
          <a:bodyPr/>
          <a:lstStyle/>
          <a:p>
            <a:fld id="{3457F024-ADB1-4AA9-8826-E761D5DF97B6}" type="slidenum">
              <a:rPr lang="en-US" smtClean="0"/>
              <a:t>13</a:t>
            </a:fld>
            <a:endParaRPr lang="en-US" dirty="0"/>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1512441766"/>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5" name="矩形: 圓角 14">
            <a:extLst>
              <a:ext uri="{FF2B5EF4-FFF2-40B4-BE49-F238E27FC236}">
                <a16:creationId xmlns:a16="http://schemas.microsoft.com/office/drawing/2014/main" id="{74BAB8A3-614E-41B0-8580-387F67EBDBD3}"/>
              </a:ext>
            </a:extLst>
          </p:cNvPr>
          <p:cNvSpPr/>
          <p:nvPr/>
        </p:nvSpPr>
        <p:spPr>
          <a:xfrm>
            <a:off x="2437231" y="1435750"/>
            <a:ext cx="2356701" cy="532762"/>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tx1"/>
                </a:solidFill>
                <a:latin typeface="微軟正黑體" panose="020B0604030504040204" pitchFamily="34" charset="-120"/>
                <a:ea typeface="微軟正黑體" panose="020B0604030504040204" pitchFamily="34" charset="-120"/>
              </a:rPr>
              <a:t>鑽針</a:t>
            </a:r>
            <a:endParaRPr lang="en-US" sz="3000" dirty="0">
              <a:solidFill>
                <a:schemeClr val="tx1"/>
              </a:solidFill>
              <a:latin typeface="微軟正黑體" panose="020B0604030504040204" pitchFamily="34" charset="-120"/>
              <a:ea typeface="微軟正黑體" panose="020B0604030504040204" pitchFamily="34" charset="-120"/>
            </a:endParaRPr>
          </a:p>
        </p:txBody>
      </p:sp>
      <p:sp>
        <p:nvSpPr>
          <p:cNvPr id="22" name="矩形: 圓角 21">
            <a:extLst>
              <a:ext uri="{FF2B5EF4-FFF2-40B4-BE49-F238E27FC236}">
                <a16:creationId xmlns:a16="http://schemas.microsoft.com/office/drawing/2014/main" id="{748F4591-4704-4F8D-89D5-04148CC22971}"/>
              </a:ext>
            </a:extLst>
          </p:cNvPr>
          <p:cNvSpPr/>
          <p:nvPr/>
        </p:nvSpPr>
        <p:spPr>
          <a:xfrm>
            <a:off x="6790473" y="1463475"/>
            <a:ext cx="2356701" cy="532762"/>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tx1"/>
                </a:solidFill>
                <a:latin typeface="微軟正黑體" panose="020B0604030504040204" pitchFamily="34" charset="-120"/>
                <a:ea typeface="微軟正黑體" panose="020B0604030504040204" pitchFamily="34" charset="-120"/>
              </a:rPr>
              <a:t>鑽孔</a:t>
            </a:r>
            <a:endParaRPr 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7" name="內容版面配置區 14">
            <a:extLst>
              <a:ext uri="{FF2B5EF4-FFF2-40B4-BE49-F238E27FC236}">
                <a16:creationId xmlns:a16="http://schemas.microsoft.com/office/drawing/2014/main" id="{B54EA0FB-4BA9-4E55-95BC-BAC59E100FCE}"/>
              </a:ext>
            </a:extLst>
          </p:cNvPr>
          <p:cNvGraphicFramePr>
            <a:graphicFrameLocks/>
          </p:cNvGraphicFramePr>
          <p:nvPr>
            <p:extLst>
              <p:ext uri="{D42A27DB-BD31-4B8C-83A1-F6EECF244321}">
                <p14:modId xmlns:p14="http://schemas.microsoft.com/office/powerpoint/2010/main" val="3941784510"/>
              </p:ext>
            </p:extLst>
          </p:nvPr>
        </p:nvGraphicFramePr>
        <p:xfrm>
          <a:off x="6190475" y="2358251"/>
          <a:ext cx="3564294" cy="296329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內容版面配置區 14">
            <a:extLst>
              <a:ext uri="{FF2B5EF4-FFF2-40B4-BE49-F238E27FC236}">
                <a16:creationId xmlns:a16="http://schemas.microsoft.com/office/drawing/2014/main" id="{CD2B7897-9387-4B8E-9AB9-356E1E296AA9}"/>
              </a:ext>
            </a:extLst>
          </p:cNvPr>
          <p:cNvGraphicFramePr>
            <a:graphicFrameLocks/>
          </p:cNvGraphicFramePr>
          <p:nvPr>
            <p:extLst>
              <p:ext uri="{D42A27DB-BD31-4B8C-83A1-F6EECF244321}">
                <p14:modId xmlns:p14="http://schemas.microsoft.com/office/powerpoint/2010/main" val="2768854440"/>
              </p:ext>
            </p:extLst>
          </p:nvPr>
        </p:nvGraphicFramePr>
        <p:xfrm>
          <a:off x="1833434" y="2358251"/>
          <a:ext cx="3564294" cy="2963297"/>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字方塊 3">
            <a:extLst>
              <a:ext uri="{FF2B5EF4-FFF2-40B4-BE49-F238E27FC236}">
                <a16:creationId xmlns:a16="http://schemas.microsoft.com/office/drawing/2014/main" id="{B4A6E2A8-57AD-4985-A987-8795ABF7EFF5}"/>
              </a:ext>
            </a:extLst>
          </p:cNvPr>
          <p:cNvSpPr txBox="1"/>
          <p:nvPr/>
        </p:nvSpPr>
        <p:spPr>
          <a:xfrm>
            <a:off x="4085059" y="3149644"/>
            <a:ext cx="897681" cy="276999"/>
          </a:xfrm>
          <a:prstGeom prst="rect">
            <a:avLst/>
          </a:prstGeom>
          <a:noFill/>
        </p:spPr>
        <p:txBody>
          <a:bodyPr wrap="square" rtlCol="0">
            <a:spAutoFit/>
          </a:bodyPr>
          <a:lstStyle/>
          <a:p>
            <a:r>
              <a:rPr lang="en-US" altLang="zh-TW" sz="1200" dirty="0"/>
              <a:t>25%-30%</a:t>
            </a:r>
            <a:endParaRPr lang="zh-TW" altLang="en-US" sz="1200" dirty="0"/>
          </a:p>
        </p:txBody>
      </p:sp>
      <p:sp>
        <p:nvSpPr>
          <p:cNvPr id="29" name="文字方塊 28">
            <a:extLst>
              <a:ext uri="{FF2B5EF4-FFF2-40B4-BE49-F238E27FC236}">
                <a16:creationId xmlns:a16="http://schemas.microsoft.com/office/drawing/2014/main" id="{F772F57C-AB70-4D17-BBD5-1ABCF7DCD8C0}"/>
              </a:ext>
            </a:extLst>
          </p:cNvPr>
          <p:cNvSpPr txBox="1"/>
          <p:nvPr/>
        </p:nvSpPr>
        <p:spPr>
          <a:xfrm>
            <a:off x="8470523" y="3190231"/>
            <a:ext cx="897681" cy="276999"/>
          </a:xfrm>
          <a:prstGeom prst="rect">
            <a:avLst/>
          </a:prstGeom>
          <a:noFill/>
        </p:spPr>
        <p:txBody>
          <a:bodyPr wrap="square" rtlCol="0">
            <a:spAutoFit/>
          </a:bodyPr>
          <a:lstStyle/>
          <a:p>
            <a:r>
              <a:rPr lang="en-US" altLang="zh-TW" sz="1200" dirty="0"/>
              <a:t>20%-30%</a:t>
            </a:r>
            <a:endParaRPr lang="zh-TW" altLang="en-US" sz="1200" dirty="0"/>
          </a:p>
        </p:txBody>
      </p:sp>
      <p:sp>
        <p:nvSpPr>
          <p:cNvPr id="18" name="文字方塊 17">
            <a:extLst>
              <a:ext uri="{FF2B5EF4-FFF2-40B4-BE49-F238E27FC236}">
                <a16:creationId xmlns:a16="http://schemas.microsoft.com/office/drawing/2014/main" id="{4681848D-606D-42DC-B548-6E41D2AD14A2}"/>
              </a:ext>
            </a:extLst>
          </p:cNvPr>
          <p:cNvSpPr txBox="1"/>
          <p:nvPr/>
        </p:nvSpPr>
        <p:spPr>
          <a:xfrm>
            <a:off x="2057042" y="5156021"/>
            <a:ext cx="8308525"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於現有基礎產能下，</a:t>
            </a:r>
            <a:r>
              <a:rPr lang="en-US" altLang="zh-TW" sz="2400" dirty="0">
                <a:latin typeface="微軟正黑體" panose="020B0604030504040204" pitchFamily="34" charset="-120"/>
                <a:ea typeface="微軟正黑體" panose="020B0604030504040204" pitchFamily="34" charset="-120"/>
              </a:rPr>
              <a:t> Y24</a:t>
            </a:r>
            <a:r>
              <a:rPr lang="zh-TW" altLang="en-US" sz="2400" dirty="0">
                <a:latin typeface="微軟正黑體" panose="020B0604030504040204" pitchFamily="34" charset="-120"/>
                <a:ea typeface="微軟正黑體" panose="020B0604030504040204" pitchFamily="34" charset="-120"/>
              </a:rPr>
              <a:t>下半年：</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u="sng" dirty="0">
                <a:latin typeface="微軟正黑體" panose="020B0604030504040204" pitchFamily="34" charset="-120"/>
                <a:ea typeface="微軟正黑體" panose="020B0604030504040204" pitchFamily="34" charset="-120"/>
              </a:rPr>
              <a:t>鑽針事業部</a:t>
            </a:r>
            <a:r>
              <a:rPr lang="zh-TW" altLang="en-US" sz="2400" dirty="0">
                <a:latin typeface="微軟正黑體" panose="020B0604030504040204" pitchFamily="34" charset="-120"/>
                <a:ea typeface="微軟正黑體" panose="020B0604030504040204" pitchFamily="34" charset="-120"/>
              </a:rPr>
              <a:t>預計鑽針產能再增加</a:t>
            </a:r>
            <a:r>
              <a:rPr lang="en-US" altLang="zh-TW" sz="2400" dirty="0">
                <a:latin typeface="微軟正黑體" panose="020B0604030504040204" pitchFamily="34" charset="-120"/>
                <a:ea typeface="微軟正黑體" panose="020B0604030504040204" pitchFamily="34" charset="-120"/>
              </a:rPr>
              <a:t>25~30%</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u="sng" dirty="0">
                <a:latin typeface="微軟正黑體" panose="020B0604030504040204" pitchFamily="34" charset="-120"/>
                <a:ea typeface="微軟正黑體" panose="020B0604030504040204" pitchFamily="34" charset="-120"/>
              </a:rPr>
              <a:t>鑽孔事業部</a:t>
            </a:r>
            <a:r>
              <a:rPr lang="zh-TW" altLang="en-US" sz="2400" dirty="0">
                <a:latin typeface="微軟正黑體" panose="020B0604030504040204" pitchFamily="34" charset="-120"/>
                <a:ea typeface="微軟正黑體" panose="020B0604030504040204" pitchFamily="34" charset="-120"/>
              </a:rPr>
              <a:t>預計設備產能再擴增</a:t>
            </a:r>
            <a:r>
              <a:rPr lang="en-US" altLang="zh-TW" sz="2400" dirty="0">
                <a:latin typeface="微軟正黑體" panose="020B0604030504040204" pitchFamily="34" charset="-120"/>
                <a:ea typeface="微軟正黑體" panose="020B0604030504040204" pitchFamily="34" charset="-120"/>
              </a:rPr>
              <a:t>20~30%</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
        <p:nvSpPr>
          <p:cNvPr id="2" name="Rectangle 1">
            <a:extLst>
              <a:ext uri="{FF2B5EF4-FFF2-40B4-BE49-F238E27FC236}">
                <a16:creationId xmlns:a16="http://schemas.microsoft.com/office/drawing/2014/main" id="{0C3A6E93-BE27-64C8-5410-2E2F3A198322}"/>
              </a:ext>
            </a:extLst>
          </p:cNvPr>
          <p:cNvSpPr/>
          <p:nvPr/>
        </p:nvSpPr>
        <p:spPr>
          <a:xfrm>
            <a:off x="3888929" y="2937545"/>
            <a:ext cx="1220398" cy="713606"/>
          </a:xfrm>
          <a:custGeom>
            <a:avLst/>
            <a:gdLst>
              <a:gd name="connsiteX0" fmla="*/ 0 w 1220398"/>
              <a:gd name="connsiteY0" fmla="*/ 0 h 713606"/>
              <a:gd name="connsiteX1" fmla="*/ 370187 w 1220398"/>
              <a:gd name="connsiteY1" fmla="*/ 0 h 713606"/>
              <a:gd name="connsiteX2" fmla="*/ 752579 w 1220398"/>
              <a:gd name="connsiteY2" fmla="*/ 0 h 713606"/>
              <a:gd name="connsiteX3" fmla="*/ 1220398 w 1220398"/>
              <a:gd name="connsiteY3" fmla="*/ 0 h 713606"/>
              <a:gd name="connsiteX4" fmla="*/ 1220398 w 1220398"/>
              <a:gd name="connsiteY4" fmla="*/ 356803 h 713606"/>
              <a:gd name="connsiteX5" fmla="*/ 1220398 w 1220398"/>
              <a:gd name="connsiteY5" fmla="*/ 713606 h 713606"/>
              <a:gd name="connsiteX6" fmla="*/ 789191 w 1220398"/>
              <a:gd name="connsiteY6" fmla="*/ 713606 h 713606"/>
              <a:gd name="connsiteX7" fmla="*/ 419003 w 1220398"/>
              <a:gd name="connsiteY7" fmla="*/ 713606 h 713606"/>
              <a:gd name="connsiteX8" fmla="*/ 0 w 1220398"/>
              <a:gd name="connsiteY8" fmla="*/ 713606 h 713606"/>
              <a:gd name="connsiteX9" fmla="*/ 0 w 1220398"/>
              <a:gd name="connsiteY9" fmla="*/ 342531 h 713606"/>
              <a:gd name="connsiteX10" fmla="*/ 0 w 1220398"/>
              <a:gd name="connsiteY10" fmla="*/ 0 h 7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398" h="713606" extrusionOk="0">
                <a:moveTo>
                  <a:pt x="0" y="0"/>
                </a:moveTo>
                <a:cubicBezTo>
                  <a:pt x="143383" y="-13680"/>
                  <a:pt x="218073" y="24347"/>
                  <a:pt x="370187" y="0"/>
                </a:cubicBezTo>
                <a:cubicBezTo>
                  <a:pt x="522301" y="-24347"/>
                  <a:pt x="579440" y="42902"/>
                  <a:pt x="752579" y="0"/>
                </a:cubicBezTo>
                <a:cubicBezTo>
                  <a:pt x="925718" y="-42902"/>
                  <a:pt x="1007780" y="9767"/>
                  <a:pt x="1220398" y="0"/>
                </a:cubicBezTo>
                <a:cubicBezTo>
                  <a:pt x="1237392" y="80412"/>
                  <a:pt x="1210565" y="225027"/>
                  <a:pt x="1220398" y="356803"/>
                </a:cubicBezTo>
                <a:cubicBezTo>
                  <a:pt x="1230231" y="488579"/>
                  <a:pt x="1209928" y="537966"/>
                  <a:pt x="1220398" y="713606"/>
                </a:cubicBezTo>
                <a:cubicBezTo>
                  <a:pt x="1054887" y="746893"/>
                  <a:pt x="990227" y="670970"/>
                  <a:pt x="789191" y="713606"/>
                </a:cubicBezTo>
                <a:cubicBezTo>
                  <a:pt x="588155" y="756242"/>
                  <a:pt x="553919" y="711653"/>
                  <a:pt x="419003" y="713606"/>
                </a:cubicBezTo>
                <a:cubicBezTo>
                  <a:pt x="284087" y="715559"/>
                  <a:pt x="197451" y="676539"/>
                  <a:pt x="0" y="713606"/>
                </a:cubicBezTo>
                <a:cubicBezTo>
                  <a:pt x="-17109" y="609900"/>
                  <a:pt x="9590" y="509164"/>
                  <a:pt x="0" y="342531"/>
                </a:cubicBezTo>
                <a:cubicBezTo>
                  <a:pt x="-9590" y="175898"/>
                  <a:pt x="24061" y="166526"/>
                  <a:pt x="0" y="0"/>
                </a:cubicBezTo>
                <a:close/>
              </a:path>
            </a:pathLst>
          </a:custGeom>
          <a:noFill/>
          <a:ln w="38100">
            <a:prstDash val="dashDot"/>
            <a:extLst>
              <a:ext uri="{C807C97D-BFC1-408E-A445-0C87EB9F89A2}">
                <ask:lineSketchStyleProps xmlns:ask="http://schemas.microsoft.com/office/drawing/2018/sketchyshapes" xmlns="" sd="2650216993">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5" name="Rectangle 4">
            <a:extLst>
              <a:ext uri="{FF2B5EF4-FFF2-40B4-BE49-F238E27FC236}">
                <a16:creationId xmlns:a16="http://schemas.microsoft.com/office/drawing/2014/main" id="{2071A2DC-6EEC-CFBD-D9C5-519BFAEA59C3}"/>
              </a:ext>
            </a:extLst>
          </p:cNvPr>
          <p:cNvSpPr/>
          <p:nvPr/>
        </p:nvSpPr>
        <p:spPr>
          <a:xfrm>
            <a:off x="8182228" y="2984510"/>
            <a:ext cx="1279083" cy="673813"/>
          </a:xfrm>
          <a:custGeom>
            <a:avLst/>
            <a:gdLst>
              <a:gd name="connsiteX0" fmla="*/ 0 w 1279083"/>
              <a:gd name="connsiteY0" fmla="*/ 0 h 673813"/>
              <a:gd name="connsiteX1" fmla="*/ 601169 w 1279083"/>
              <a:gd name="connsiteY1" fmla="*/ 0 h 673813"/>
              <a:gd name="connsiteX2" fmla="*/ 1279083 w 1279083"/>
              <a:gd name="connsiteY2" fmla="*/ 0 h 673813"/>
              <a:gd name="connsiteX3" fmla="*/ 1279083 w 1279083"/>
              <a:gd name="connsiteY3" fmla="*/ 673813 h 673813"/>
              <a:gd name="connsiteX4" fmla="*/ 652332 w 1279083"/>
              <a:gd name="connsiteY4" fmla="*/ 673813 h 673813"/>
              <a:gd name="connsiteX5" fmla="*/ 0 w 1279083"/>
              <a:gd name="connsiteY5" fmla="*/ 673813 h 673813"/>
              <a:gd name="connsiteX6" fmla="*/ 0 w 1279083"/>
              <a:gd name="connsiteY6" fmla="*/ 0 h 67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083" h="673813" extrusionOk="0">
                <a:moveTo>
                  <a:pt x="0" y="0"/>
                </a:moveTo>
                <a:cubicBezTo>
                  <a:pt x="269282" y="-8911"/>
                  <a:pt x="391675" y="-14801"/>
                  <a:pt x="601169" y="0"/>
                </a:cubicBezTo>
                <a:cubicBezTo>
                  <a:pt x="810663" y="14801"/>
                  <a:pt x="999354" y="31361"/>
                  <a:pt x="1279083" y="0"/>
                </a:cubicBezTo>
                <a:cubicBezTo>
                  <a:pt x="1300091" y="188414"/>
                  <a:pt x="1294249" y="480827"/>
                  <a:pt x="1279083" y="673813"/>
                </a:cubicBezTo>
                <a:cubicBezTo>
                  <a:pt x="1092888" y="695050"/>
                  <a:pt x="783470" y="676143"/>
                  <a:pt x="652332" y="673813"/>
                </a:cubicBezTo>
                <a:cubicBezTo>
                  <a:pt x="521194" y="671483"/>
                  <a:pt x="239035" y="651308"/>
                  <a:pt x="0" y="673813"/>
                </a:cubicBezTo>
                <a:cubicBezTo>
                  <a:pt x="13027" y="387894"/>
                  <a:pt x="-6965" y="192378"/>
                  <a:pt x="0" y="0"/>
                </a:cubicBezTo>
                <a:close/>
              </a:path>
            </a:pathLst>
          </a:custGeom>
          <a:noFill/>
          <a:ln w="38100">
            <a:prstDash val="dashDot"/>
            <a:extLst>
              <a:ext uri="{C807C97D-BFC1-408E-A445-0C87EB9F89A2}">
                <ask:lineSketchStyleProps xmlns:ask="http://schemas.microsoft.com/office/drawing/2018/sketchyshapes" xmlns="" sd="2650216993">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226187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14</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1520168834"/>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pic>
        <p:nvPicPr>
          <p:cNvPr id="9" name="圖片 8">
            <a:extLst>
              <a:ext uri="{FF2B5EF4-FFF2-40B4-BE49-F238E27FC236}">
                <a16:creationId xmlns:a16="http://schemas.microsoft.com/office/drawing/2014/main" id="{6AB3AB0D-FBEC-4657-8481-A46739FB030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28805" y="1067549"/>
            <a:ext cx="5029191" cy="3353449"/>
          </a:xfrm>
          <a:prstGeom prst="rect">
            <a:avLst/>
          </a:prstGeom>
        </p:spPr>
      </p:pic>
      <p:graphicFrame>
        <p:nvGraphicFramePr>
          <p:cNvPr id="5" name="資料庫圖表 4">
            <a:extLst>
              <a:ext uri="{FF2B5EF4-FFF2-40B4-BE49-F238E27FC236}">
                <a16:creationId xmlns:a16="http://schemas.microsoft.com/office/drawing/2014/main" id="{6AE3EFEB-32DF-46AD-9DFF-93DAB151155A}"/>
              </a:ext>
            </a:extLst>
          </p:cNvPr>
          <p:cNvGraphicFramePr/>
          <p:nvPr>
            <p:extLst>
              <p:ext uri="{D42A27DB-BD31-4B8C-83A1-F6EECF244321}">
                <p14:modId xmlns:p14="http://schemas.microsoft.com/office/powerpoint/2010/main" val="3240167033"/>
              </p:ext>
            </p:extLst>
          </p:nvPr>
        </p:nvGraphicFramePr>
        <p:xfrm>
          <a:off x="13994" y="1118117"/>
          <a:ext cx="8084977" cy="57398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文字方塊 1">
            <a:extLst>
              <a:ext uri="{FF2B5EF4-FFF2-40B4-BE49-F238E27FC236}">
                <a16:creationId xmlns:a16="http://schemas.microsoft.com/office/drawing/2014/main" id="{1873AD9A-A6FE-449D-B4ED-1D00F7CB1A88}"/>
              </a:ext>
            </a:extLst>
          </p:cNvPr>
          <p:cNvSpPr txBox="1"/>
          <p:nvPr/>
        </p:nvSpPr>
        <p:spPr>
          <a:xfrm>
            <a:off x="7847046" y="4879022"/>
            <a:ext cx="3816220" cy="1477328"/>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溫盤時程</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2024</a:t>
            </a:r>
            <a:r>
              <a:rPr lang="zh-TW" altLang="en-US" dirty="0">
                <a:latin typeface="微軟正黑體" panose="020B0604030504040204" pitchFamily="34" charset="-120"/>
                <a:ea typeface="微軟正黑體" panose="020B0604030504040204" pitchFamily="34" charset="-120"/>
              </a:rPr>
              <a:t>年台灣區盤查</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2026</a:t>
            </a:r>
            <a:r>
              <a:rPr lang="zh-TW" altLang="en-US" dirty="0">
                <a:latin typeface="微軟正黑體" panose="020B0604030504040204" pitchFamily="34" charset="-120"/>
                <a:ea typeface="微軟正黑體" panose="020B0604030504040204" pitchFamily="34" charset="-120"/>
              </a:rPr>
              <a:t>年集團盤查</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2027</a:t>
            </a:r>
            <a:r>
              <a:rPr lang="zh-TW" altLang="en-US" dirty="0">
                <a:latin typeface="微軟正黑體" panose="020B0604030504040204" pitchFamily="34" charset="-120"/>
                <a:ea typeface="微軟正黑體" panose="020B0604030504040204" pitchFamily="34" charset="-120"/>
              </a:rPr>
              <a:t>年台灣區溫盤查證</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2028</a:t>
            </a:r>
            <a:r>
              <a:rPr lang="zh-TW" altLang="en-US" dirty="0">
                <a:latin typeface="微軟正黑體" panose="020B0604030504040204" pitchFamily="34" charset="-120"/>
                <a:ea typeface="微軟正黑體" panose="020B0604030504040204" pitchFamily="34" charset="-120"/>
              </a:rPr>
              <a:t>年集團溫盤查證</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698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3417E0-42B0-4C66-87BB-58AA985AA1FA}"/>
              </a:ext>
            </a:extLst>
          </p:cNvPr>
          <p:cNvSpPr/>
          <p:nvPr/>
        </p:nvSpPr>
        <p:spPr>
          <a:xfrm>
            <a:off x="-155448" y="0"/>
            <a:ext cx="12573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D7AF2FC9-20A8-4148-A276-927B7B72DC09}"/>
              </a:ext>
            </a:extLst>
          </p:cNvPr>
          <p:cNvSpPr/>
          <p:nvPr/>
        </p:nvSpPr>
        <p:spPr>
          <a:xfrm>
            <a:off x="230951" y="5899386"/>
            <a:ext cx="110110" cy="6406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投影片編號版面配置區 10"/>
          <p:cNvSpPr>
            <a:spLocks noGrp="1"/>
          </p:cNvSpPr>
          <p:nvPr>
            <p:ph type="sldNum" sz="quarter" idx="12"/>
          </p:nvPr>
        </p:nvSpPr>
        <p:spPr>
          <a:xfrm>
            <a:off x="8606054" y="6344753"/>
            <a:ext cx="2743200" cy="365125"/>
          </a:xfrm>
        </p:spPr>
        <p:txBody>
          <a:bodyPr/>
          <a:lstStyle/>
          <a:p>
            <a:fld id="{3457F024-ADB1-4AA9-8826-E761D5DF97B6}" type="slidenum">
              <a:rPr lang="en-US" smtClean="0"/>
              <a:t>15</a:t>
            </a:fld>
            <a:endParaRPr lang="en-US"/>
          </a:p>
        </p:txBody>
      </p:sp>
      <p:sp>
        <p:nvSpPr>
          <p:cNvPr id="12" name="矩形 11">
            <a:extLst>
              <a:ext uri="{FF2B5EF4-FFF2-40B4-BE49-F238E27FC236}">
                <a16:creationId xmlns:a16="http://schemas.microsoft.com/office/drawing/2014/main" id="{57FCB890-1B6B-48A9-9C62-D37FC07D4404}"/>
              </a:ext>
            </a:extLst>
          </p:cNvPr>
          <p:cNvSpPr/>
          <p:nvPr/>
        </p:nvSpPr>
        <p:spPr>
          <a:xfrm>
            <a:off x="-155448" y="6721475"/>
            <a:ext cx="12573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599A2373-86BE-44A7-9B2A-21CCF577EBF3}"/>
              </a:ext>
            </a:extLst>
          </p:cNvPr>
          <p:cNvSpPr>
            <a:spLocks noGrp="1"/>
          </p:cNvSpPr>
          <p:nvPr>
            <p:ph type="ctrTitle"/>
          </p:nvPr>
        </p:nvSpPr>
        <p:spPr>
          <a:xfrm>
            <a:off x="286006" y="5899386"/>
            <a:ext cx="8980541" cy="640656"/>
          </a:xfrm>
        </p:spPr>
        <p:txBody>
          <a:bodyPr>
            <a:normAutofit/>
          </a:bodyPr>
          <a:lstStyle/>
          <a:p>
            <a:pPr algn="l"/>
            <a:r>
              <a:rPr lang="en-US" altLang="zh-TW" sz="2000" dirty="0">
                <a:solidFill>
                  <a:schemeClr val="tx1"/>
                </a:solidFill>
                <a:ea typeface="微軟正黑體" panose="020B0604030504040204" pitchFamily="34" charset="-120"/>
                <a:cs typeface="Times New Roman" panose="02020603050405020304" pitchFamily="18" charset="0"/>
              </a:rPr>
              <a:t>For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the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further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information,</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please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visit</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our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website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at</a:t>
            </a:r>
            <a:r>
              <a:rPr lang="zh-TW" altLang="en-US" sz="2000" dirty="0">
                <a:solidFill>
                  <a:schemeClr val="tx1"/>
                </a:solidFill>
                <a:ea typeface="微軟正黑體" panose="020B0604030504040204" pitchFamily="34" charset="-120"/>
                <a:cs typeface="Times New Roman" panose="02020603050405020304" pitchFamily="18" charset="0"/>
              </a:rPr>
              <a:t>：</a:t>
            </a:r>
            <a:br>
              <a:rPr lang="en-US" altLang="zh-TW" sz="2000" dirty="0">
                <a:solidFill>
                  <a:schemeClr val="tx1"/>
                </a:solidFill>
                <a:ea typeface="微軟正黑體" panose="020B0604030504040204" pitchFamily="34" charset="-120"/>
                <a:cs typeface="Times New Roman" panose="02020603050405020304" pitchFamily="18" charset="0"/>
              </a:rPr>
            </a:br>
            <a:r>
              <a:rPr lang="en-US" altLang="zh-TW" sz="2000" dirty="0">
                <a:solidFill>
                  <a:schemeClr val="tx1"/>
                </a:solidFill>
                <a:ea typeface="微軟正黑體" panose="020B0604030504040204" pitchFamily="34" charset="-120"/>
                <a:cs typeface="Times New Roman" panose="02020603050405020304" pitchFamily="18" charset="0"/>
              </a:rPr>
              <a:t>https://www.key-ware.com.tw/</a:t>
            </a:r>
            <a:endParaRPr lang="en-US" sz="2000" dirty="0">
              <a:ea typeface="微軟正黑體" panose="020B0604030504040204" pitchFamily="34" charset="-120"/>
            </a:endParaRPr>
          </a:p>
        </p:txBody>
      </p:sp>
      <p:sp>
        <p:nvSpPr>
          <p:cNvPr id="7" name="標題 1">
            <a:extLst>
              <a:ext uri="{FF2B5EF4-FFF2-40B4-BE49-F238E27FC236}">
                <a16:creationId xmlns:a16="http://schemas.microsoft.com/office/drawing/2014/main" id="{F6501C6C-7200-4731-B2EB-233B79DBB634}"/>
              </a:ext>
            </a:extLst>
          </p:cNvPr>
          <p:cNvSpPr txBox="1">
            <a:spLocks/>
          </p:cNvSpPr>
          <p:nvPr/>
        </p:nvSpPr>
        <p:spPr>
          <a:xfrm>
            <a:off x="534351" y="3251305"/>
            <a:ext cx="6648069" cy="825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sz="4000" dirty="0">
                <a:latin typeface="微軟正黑體 (標題)"/>
                <a:cs typeface="Times New Roman" panose="02020603050405020304" pitchFamily="18" charset="0"/>
              </a:rPr>
              <a:t>凱崴電子股份有限公司</a:t>
            </a:r>
          </a:p>
        </p:txBody>
      </p:sp>
      <p:pic>
        <p:nvPicPr>
          <p:cNvPr id="4" name="圖片 3">
            <a:extLst>
              <a:ext uri="{FF2B5EF4-FFF2-40B4-BE49-F238E27FC236}">
                <a16:creationId xmlns:a16="http://schemas.microsoft.com/office/drawing/2014/main" id="{58E3F3B0-303D-4933-90AE-4B3F344CF209}"/>
              </a:ext>
            </a:extLst>
          </p:cNvPr>
          <p:cNvPicPr>
            <a:picLocks noChangeAspect="1"/>
          </p:cNvPicPr>
          <p:nvPr/>
        </p:nvPicPr>
        <p:blipFill rotWithShape="1">
          <a:blip r:embed="rId3">
            <a:extLst>
              <a:ext uri="{28A0092B-C50C-407E-A947-70E740481C1C}">
                <a14:useLocalDpi xmlns:a14="http://schemas.microsoft.com/office/drawing/2010/main" val="0"/>
              </a:ext>
            </a:extLst>
          </a:blip>
          <a:srcRect b="9175"/>
          <a:stretch/>
        </p:blipFill>
        <p:spPr>
          <a:xfrm>
            <a:off x="5604316" y="1486750"/>
            <a:ext cx="6587684" cy="4689806"/>
          </a:xfrm>
          <a:prstGeom prst="rect">
            <a:avLst/>
          </a:prstGeom>
          <a:ln>
            <a:noFill/>
          </a:ln>
          <a:effectLst>
            <a:softEdge rad="317500"/>
          </a:effectLst>
        </p:spPr>
      </p:pic>
      <p:pic>
        <p:nvPicPr>
          <p:cNvPr id="10" name="圖片 9">
            <a:extLst>
              <a:ext uri="{FF2B5EF4-FFF2-40B4-BE49-F238E27FC236}">
                <a16:creationId xmlns:a16="http://schemas.microsoft.com/office/drawing/2014/main" id="{0E8DA403-9F49-4A32-9DBB-4F1DFDFD1CC0}"/>
              </a:ext>
            </a:extLst>
          </p:cNvPr>
          <p:cNvPicPr>
            <a:picLocks noChangeAspect="1"/>
          </p:cNvPicPr>
          <p:nvPr/>
        </p:nvPicPr>
        <p:blipFill>
          <a:blip r:embed="rId4"/>
          <a:stretch>
            <a:fillRect/>
          </a:stretch>
        </p:blipFill>
        <p:spPr>
          <a:xfrm>
            <a:off x="594736" y="2407948"/>
            <a:ext cx="3826193" cy="941832"/>
          </a:xfrm>
          <a:prstGeom prst="rect">
            <a:avLst/>
          </a:prstGeom>
        </p:spPr>
      </p:pic>
      <p:sp>
        <p:nvSpPr>
          <p:cNvPr id="3" name="文字方塊 2">
            <a:extLst>
              <a:ext uri="{FF2B5EF4-FFF2-40B4-BE49-F238E27FC236}">
                <a16:creationId xmlns:a16="http://schemas.microsoft.com/office/drawing/2014/main" id="{A3D99528-BCDD-39BC-A237-9F443B99A9EC}"/>
              </a:ext>
            </a:extLst>
          </p:cNvPr>
          <p:cNvSpPr txBox="1"/>
          <p:nvPr/>
        </p:nvSpPr>
        <p:spPr>
          <a:xfrm>
            <a:off x="341061" y="5285450"/>
            <a:ext cx="4425887" cy="523220"/>
          </a:xfrm>
          <a:prstGeom prst="rect">
            <a:avLst/>
          </a:prstGeom>
          <a:noFill/>
        </p:spPr>
        <p:txBody>
          <a:bodyPr wrap="square" rtlCol="0">
            <a:spAutoFit/>
          </a:bodyPr>
          <a:lstStyle/>
          <a:p>
            <a:r>
              <a:rPr lang="zh-TW" altLang="en-US" sz="1400" dirty="0">
                <a:latin typeface="+mj-lt"/>
                <a:ea typeface="+mj-ea"/>
              </a:rPr>
              <a:t>投資人關係聯絡人：李雲婷財務長</a:t>
            </a:r>
            <a:endParaRPr lang="en-US" altLang="zh-TW" sz="1400" dirty="0">
              <a:latin typeface="+mj-lt"/>
              <a:ea typeface="+mj-ea"/>
            </a:endParaRPr>
          </a:p>
          <a:p>
            <a:r>
              <a:rPr lang="zh-TW" altLang="en-US" sz="1400" dirty="0">
                <a:latin typeface="+mj-lt"/>
                <a:ea typeface="+mj-ea"/>
              </a:rPr>
              <a:t>連絡電話：</a:t>
            </a:r>
            <a:r>
              <a:rPr lang="en-US" altLang="zh-TW" sz="1400" dirty="0">
                <a:latin typeface="+mj-lt"/>
                <a:ea typeface="+mj-ea"/>
              </a:rPr>
              <a:t>(03)366-0667ext.188</a:t>
            </a:r>
            <a:endParaRPr lang="en-US" sz="1400" dirty="0">
              <a:latin typeface="+mj-lt"/>
              <a:ea typeface="+mj-ea"/>
            </a:endParaRPr>
          </a:p>
        </p:txBody>
      </p:sp>
    </p:spTree>
    <p:extLst>
      <p:ext uri="{BB962C8B-B14F-4D97-AF65-F5344CB8AC3E}">
        <p14:creationId xmlns:p14="http://schemas.microsoft.com/office/powerpoint/2010/main" val="224119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548AFDF-848F-45DD-9F25-F886FFE81767}"/>
              </a:ext>
            </a:extLst>
          </p:cNvPr>
          <p:cNvSpPr>
            <a:spLocks noGrp="1"/>
          </p:cNvSpPr>
          <p:nvPr>
            <p:ph idx="1"/>
          </p:nvPr>
        </p:nvSpPr>
        <p:spPr>
          <a:xfrm>
            <a:off x="838200" y="2332856"/>
            <a:ext cx="10515600" cy="4023494"/>
          </a:xfrm>
        </p:spPr>
        <p:txBody>
          <a:bodyPr>
            <a:normAutofit/>
          </a:bodyPr>
          <a:lstStyle/>
          <a:p>
            <a:pPr algn="just">
              <a:defRPr/>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本報告中之財務預測及前瞻性敘述為凱崴電子股份有限公司依現有資訊而做成，其中的內容可能包含一些對本公司及所屬子公司未來前景的說明，這些說明易受重大的風險和不確定性因素影響</a:t>
            </a:r>
            <a:br>
              <a:rPr lang="en-US" altLang="zh-TW" sz="28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，致使最後結果與原先的說明發生變化，凱崴電子股份有限公司不負責更新這些預測及前瞻性敘述。</a:t>
            </a:r>
            <a:endParaRPr lang="en-US" altLang="zh-TW" sz="2800" dirty="0">
              <a:latin typeface="微軟正黑體" panose="020B0604030504040204" pitchFamily="34" charset="-120"/>
              <a:ea typeface="微軟正黑體" panose="020B0604030504040204" pitchFamily="34" charset="-120"/>
              <a:cs typeface="Times New Roman" panose="02020603050405020304" pitchFamily="18" charset="0"/>
            </a:endParaRPr>
          </a:p>
          <a:p>
            <a:pPr>
              <a:defRPr/>
            </a:pPr>
            <a:endParaRPr lang="en-US" altLang="zh-TW" sz="28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defRPr/>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本公司特此聲明，本報告中的內容，僅為資訊流通之目的而公佈</a:t>
            </a:r>
            <a:br>
              <a:rPr lang="en-US" altLang="zh-TW" sz="28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，並非投資建議，本公司不對報告內容的正確性、完整性或任何使用本報告內容所產生的損害負任何責任。</a:t>
            </a:r>
          </a:p>
        </p:txBody>
      </p:sp>
      <p:sp>
        <p:nvSpPr>
          <p:cNvPr id="4" name="矩形 3">
            <a:extLst>
              <a:ext uri="{FF2B5EF4-FFF2-40B4-BE49-F238E27FC236}">
                <a16:creationId xmlns:a16="http://schemas.microsoft.com/office/drawing/2014/main" id="{285CD64E-FD22-4349-B68D-F6795B09A5D3}"/>
              </a:ext>
            </a:extLst>
          </p:cNvPr>
          <p:cNvSpPr/>
          <p:nvPr/>
        </p:nvSpPr>
        <p:spPr>
          <a:xfrm>
            <a:off x="0" y="0"/>
            <a:ext cx="12192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1EE4763-D101-4034-A692-509EECBC3EF6}"/>
              </a:ext>
            </a:extLst>
          </p:cNvPr>
          <p:cNvSpPr>
            <a:spLocks noGrp="1"/>
          </p:cNvSpPr>
          <p:nvPr>
            <p:ph type="title"/>
          </p:nvPr>
        </p:nvSpPr>
        <p:spPr>
          <a:xfrm>
            <a:off x="838200" y="974562"/>
            <a:ext cx="10515600" cy="1325563"/>
          </a:xfrm>
        </p:spPr>
        <p:txBody>
          <a:bodyPr/>
          <a:lstStyle/>
          <a:p>
            <a:r>
              <a:rPr lang="zh-TW" altLang="en-US" dirty="0">
                <a:latin typeface="微軟正黑體" panose="020B0604030504040204" pitchFamily="34" charset="-120"/>
                <a:ea typeface="微軟正黑體" panose="020B0604030504040204" pitchFamily="34" charset="-120"/>
              </a:rPr>
              <a:t>免責聲明</a:t>
            </a:r>
            <a:endParaRPr lang="en-US"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fld id="{3457F024-ADB1-4AA9-8826-E761D5DF97B6}" type="slidenum">
              <a:rPr lang="en-US" smtClean="0"/>
              <a:t>2</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866251" y="77880"/>
            <a:ext cx="3095625" cy="762000"/>
          </a:xfrm>
          <a:prstGeom prst="rect">
            <a:avLst/>
          </a:prstGeom>
        </p:spPr>
      </p:pic>
    </p:spTree>
    <p:extLst>
      <p:ext uri="{BB962C8B-B14F-4D97-AF65-F5344CB8AC3E}">
        <p14:creationId xmlns:p14="http://schemas.microsoft.com/office/powerpoint/2010/main" val="14439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EE4763-D101-4034-A692-509EECBC3EF6}"/>
              </a:ext>
            </a:extLst>
          </p:cNvPr>
          <p:cNvSpPr>
            <a:spLocks noGrp="1"/>
          </p:cNvSpPr>
          <p:nvPr>
            <p:ph type="title"/>
          </p:nvPr>
        </p:nvSpPr>
        <p:spPr>
          <a:xfrm>
            <a:off x="838200" y="-7818"/>
            <a:ext cx="10515600" cy="1325563"/>
          </a:xfrm>
        </p:spPr>
        <p:txBody>
          <a:bodyPr/>
          <a:lstStyle/>
          <a:p>
            <a:r>
              <a:rPr lang="zh-TW" altLang="en-US" dirty="0">
                <a:latin typeface="微軟正黑體" panose="020B0604030504040204" pitchFamily="34" charset="-120"/>
                <a:ea typeface="微軟正黑體" panose="020B0604030504040204" pitchFamily="34" charset="-120"/>
              </a:rPr>
              <a:t>簡報大綱</a:t>
            </a:r>
            <a:endParaRPr lang="en-US"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fld id="{3457F024-ADB1-4AA9-8826-E761D5DF97B6}" type="slidenum">
              <a:rPr lang="en-US" smtClean="0"/>
              <a:t>3</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9" name="資料庫圖表 8">
            <a:extLst>
              <a:ext uri="{FF2B5EF4-FFF2-40B4-BE49-F238E27FC236}">
                <a16:creationId xmlns:a16="http://schemas.microsoft.com/office/drawing/2014/main" id="{B1871CB6-82CF-4D7B-8F0E-FEEAADA21F45}"/>
              </a:ext>
            </a:extLst>
          </p:cNvPr>
          <p:cNvGraphicFramePr/>
          <p:nvPr>
            <p:extLst>
              <p:ext uri="{D42A27DB-BD31-4B8C-83A1-F6EECF244321}">
                <p14:modId xmlns:p14="http://schemas.microsoft.com/office/powerpoint/2010/main" val="1950849994"/>
              </p:ext>
            </p:extLst>
          </p:nvPr>
        </p:nvGraphicFramePr>
        <p:xfrm>
          <a:off x="1530220" y="1379200"/>
          <a:ext cx="8892074" cy="5171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矩形 9">
            <a:extLst>
              <a:ext uri="{FF2B5EF4-FFF2-40B4-BE49-F238E27FC236}">
                <a16:creationId xmlns:a16="http://schemas.microsoft.com/office/drawing/2014/main" id="{0C0469A2-7552-44DA-AFBD-21C1B3032A88}"/>
              </a:ext>
            </a:extLst>
          </p:cNvPr>
          <p:cNvSpPr/>
          <p:nvPr/>
        </p:nvSpPr>
        <p:spPr>
          <a:xfrm>
            <a:off x="1" y="999143"/>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1" name="矩形 10">
            <a:extLst>
              <a:ext uri="{FF2B5EF4-FFF2-40B4-BE49-F238E27FC236}">
                <a16:creationId xmlns:a16="http://schemas.microsoft.com/office/drawing/2014/main" id="{BE6AF930-EC96-40C8-B7AB-E5AACDC8F91B}"/>
              </a:ext>
            </a:extLst>
          </p:cNvPr>
          <p:cNvSpPr/>
          <p:nvPr/>
        </p:nvSpPr>
        <p:spPr>
          <a:xfrm>
            <a:off x="1530220" y="1662029"/>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矩形 11">
            <a:extLst>
              <a:ext uri="{FF2B5EF4-FFF2-40B4-BE49-F238E27FC236}">
                <a16:creationId xmlns:a16="http://schemas.microsoft.com/office/drawing/2014/main" id="{65F0D464-C3E3-4A10-8228-561917026DC1}"/>
              </a:ext>
            </a:extLst>
          </p:cNvPr>
          <p:cNvSpPr/>
          <p:nvPr/>
        </p:nvSpPr>
        <p:spPr>
          <a:xfrm>
            <a:off x="6096000" y="2581853"/>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矩形 13">
            <a:extLst>
              <a:ext uri="{FF2B5EF4-FFF2-40B4-BE49-F238E27FC236}">
                <a16:creationId xmlns:a16="http://schemas.microsoft.com/office/drawing/2014/main" id="{0C85758D-56C7-4C0F-887A-68DED6A46C28}"/>
              </a:ext>
            </a:extLst>
          </p:cNvPr>
          <p:cNvSpPr/>
          <p:nvPr/>
        </p:nvSpPr>
        <p:spPr>
          <a:xfrm>
            <a:off x="1530220" y="3932849"/>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矩形 14">
            <a:extLst>
              <a:ext uri="{FF2B5EF4-FFF2-40B4-BE49-F238E27FC236}">
                <a16:creationId xmlns:a16="http://schemas.microsoft.com/office/drawing/2014/main" id="{0664BD29-B719-4FC4-8B91-8CD641A2404E}"/>
              </a:ext>
            </a:extLst>
          </p:cNvPr>
          <p:cNvSpPr/>
          <p:nvPr/>
        </p:nvSpPr>
        <p:spPr>
          <a:xfrm>
            <a:off x="6096000" y="4566071"/>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8614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4</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sp>
        <p:nvSpPr>
          <p:cNvPr id="13" name="標題 1">
            <a:extLst>
              <a:ext uri="{FF2B5EF4-FFF2-40B4-BE49-F238E27FC236}">
                <a16:creationId xmlns:a16="http://schemas.microsoft.com/office/drawing/2014/main" id="{88A18C64-335A-49D5-B1CE-076102507C96}"/>
              </a:ext>
            </a:extLst>
          </p:cNvPr>
          <p:cNvSpPr txBox="1">
            <a:spLocks/>
          </p:cNvSpPr>
          <p:nvPr/>
        </p:nvSpPr>
        <p:spPr>
          <a:xfrm>
            <a:off x="489991" y="1076271"/>
            <a:ext cx="11240009" cy="72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合併損益表－季度別</a:t>
            </a:r>
            <a:endParaRPr lang="en-US" sz="3600" dirty="0">
              <a:latin typeface="微軟正黑體" panose="020B0604030504040204" pitchFamily="34" charset="-120"/>
              <a:ea typeface="微軟正黑體" panose="020B0604030504040204" pitchFamily="34" charset="-120"/>
            </a:endParaRPr>
          </a:p>
        </p:txBody>
      </p:sp>
      <p:graphicFrame>
        <p:nvGraphicFramePr>
          <p:cNvPr id="16" name="內容版面配置區 8">
            <a:extLst>
              <a:ext uri="{FF2B5EF4-FFF2-40B4-BE49-F238E27FC236}">
                <a16:creationId xmlns:a16="http://schemas.microsoft.com/office/drawing/2014/main" id="{54943A46-2A15-44F3-82FC-BF9B46219CA1}"/>
              </a:ext>
            </a:extLst>
          </p:cNvPr>
          <p:cNvGraphicFramePr>
            <a:graphicFrameLocks noGrp="1"/>
          </p:cNvGraphicFramePr>
          <p:nvPr>
            <p:ph idx="1"/>
            <p:extLst>
              <p:ext uri="{D42A27DB-BD31-4B8C-83A1-F6EECF244321}">
                <p14:modId xmlns:p14="http://schemas.microsoft.com/office/powerpoint/2010/main" val="1030529116"/>
              </p:ext>
            </p:extLst>
          </p:nvPr>
        </p:nvGraphicFramePr>
        <p:xfrm>
          <a:off x="853994" y="1729944"/>
          <a:ext cx="10512000" cy="4356000"/>
        </p:xfrm>
        <a:graphic>
          <a:graphicData uri="http://schemas.openxmlformats.org/drawingml/2006/table">
            <a:tbl>
              <a:tblPr>
                <a:tableStyleId>{7DF18680-E054-41AD-8BC1-D1AEF772440D}</a:tableStyleId>
              </a:tblPr>
              <a:tblGrid>
                <a:gridCol w="3492000">
                  <a:extLst>
                    <a:ext uri="{9D8B030D-6E8A-4147-A177-3AD203B41FA5}">
                      <a16:colId xmlns:a16="http://schemas.microsoft.com/office/drawing/2014/main" val="698052402"/>
                    </a:ext>
                  </a:extLst>
                </a:gridCol>
                <a:gridCol w="1404000">
                  <a:extLst>
                    <a:ext uri="{9D8B030D-6E8A-4147-A177-3AD203B41FA5}">
                      <a16:colId xmlns:a16="http://schemas.microsoft.com/office/drawing/2014/main" val="577488350"/>
                    </a:ext>
                  </a:extLst>
                </a:gridCol>
                <a:gridCol w="1404000">
                  <a:extLst>
                    <a:ext uri="{9D8B030D-6E8A-4147-A177-3AD203B41FA5}">
                      <a16:colId xmlns:a16="http://schemas.microsoft.com/office/drawing/2014/main" val="1303807786"/>
                    </a:ext>
                  </a:extLst>
                </a:gridCol>
                <a:gridCol w="1404000">
                  <a:extLst>
                    <a:ext uri="{9D8B030D-6E8A-4147-A177-3AD203B41FA5}">
                      <a16:colId xmlns:a16="http://schemas.microsoft.com/office/drawing/2014/main" val="63468878"/>
                    </a:ext>
                  </a:extLst>
                </a:gridCol>
                <a:gridCol w="1404000">
                  <a:extLst>
                    <a:ext uri="{9D8B030D-6E8A-4147-A177-3AD203B41FA5}">
                      <a16:colId xmlns:a16="http://schemas.microsoft.com/office/drawing/2014/main" val="835748223"/>
                    </a:ext>
                  </a:extLst>
                </a:gridCol>
                <a:gridCol w="1404000">
                  <a:extLst>
                    <a:ext uri="{9D8B030D-6E8A-4147-A177-3AD203B41FA5}">
                      <a16:colId xmlns:a16="http://schemas.microsoft.com/office/drawing/2014/main" val="3263441449"/>
                    </a:ext>
                  </a:extLst>
                </a:gridCol>
              </a:tblGrid>
              <a:tr h="396000">
                <a:tc>
                  <a:txBody>
                    <a:bodyPr/>
                    <a:lstStyle/>
                    <a:p>
                      <a:pPr algn="ctr" fontAlgn="b"/>
                      <a:r>
                        <a:rPr lang="zh-TW" altLang="en-US" sz="2000" u="none" strike="noStrike" dirty="0">
                          <a:effectLst/>
                          <a:latin typeface="微軟正黑體" panose="020B0604030504040204" pitchFamily="34" charset="-120"/>
                          <a:ea typeface="微軟正黑體" panose="020B0604030504040204" pitchFamily="34" charset="-120"/>
                        </a:rPr>
                        <a:t>幣別：</a:t>
                      </a:r>
                      <a:r>
                        <a:rPr lang="en-US" altLang="zh-TW" sz="2000" u="none" strike="noStrike" dirty="0">
                          <a:effectLst/>
                          <a:latin typeface="微軟正黑體" panose="020B0604030504040204" pitchFamily="34" charset="-120"/>
                          <a:ea typeface="微軟正黑體" panose="020B0604030504040204" pitchFamily="34" charset="-120"/>
                        </a:rPr>
                        <a:t>NT/</a:t>
                      </a:r>
                      <a:r>
                        <a:rPr lang="zh-TW" altLang="en-US" sz="2000" u="none" strike="noStrike" dirty="0">
                          <a:effectLst/>
                          <a:latin typeface="微軟正黑體" panose="020B0604030504040204" pitchFamily="34" charset="-120"/>
                          <a:ea typeface="微軟正黑體" panose="020B0604030504040204" pitchFamily="34" charset="-120"/>
                        </a:rPr>
                        <a:t>佰萬元</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3</a:t>
                      </a:r>
                      <a:r>
                        <a:rPr lang="en-US" sz="2000" u="none" strike="noStrike" dirty="0">
                          <a:effectLst/>
                          <a:latin typeface="微軟正黑體" panose="020B0604030504040204" pitchFamily="34" charset="-120"/>
                          <a:ea typeface="微軟正黑體" panose="020B0604030504040204" pitchFamily="34" charset="-120"/>
                        </a:rPr>
                        <a:t>-Q2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a:t>
                      </a:r>
                      <a:r>
                        <a:rPr lang="en-US" altLang="zh-TW" sz="2000" u="none" strike="noStrike" dirty="0">
                          <a:effectLst/>
                          <a:latin typeface="微軟正黑體" panose="020B0604030504040204" pitchFamily="34" charset="-120"/>
                          <a:ea typeface="微軟正黑體" panose="020B0604030504040204" pitchFamily="34" charset="-120"/>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QoQ</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YoY</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45248958"/>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營業收入</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244</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261</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315</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21%</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29%</a:t>
                      </a: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3028357124"/>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營業毛利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633%</a:t>
                      </a:r>
                    </a:p>
                  </a:txBody>
                  <a:tcPr marL="0" marR="0" marT="0" marB="0" anchor="ctr">
                    <a:solidFill>
                      <a:srgbClr val="F7CEBF"/>
                    </a:solidFill>
                  </a:tcPr>
                </a:tc>
                <a:extLst>
                  <a:ext uri="{0D108BD9-81ED-4DB2-BD59-A6C34878D82A}">
                    <a16:rowId xmlns:a16="http://schemas.microsoft.com/office/drawing/2014/main" val="694371509"/>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營業費用</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a:t>
                      </a:r>
                    </a:p>
                  </a:txBody>
                  <a:tcPr marL="0" marR="0" marT="0" marB="0" anchor="ctr">
                    <a:solidFill>
                      <a:srgbClr val="F7CEBF"/>
                    </a:solidFill>
                  </a:tcPr>
                </a:tc>
                <a:extLst>
                  <a:ext uri="{0D108BD9-81ED-4DB2-BD59-A6C34878D82A}">
                    <a16:rowId xmlns:a16="http://schemas.microsoft.com/office/drawing/2014/main" val="2506463052"/>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營業利益</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-40</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85%</a:t>
                      </a:r>
                    </a:p>
                  </a:txBody>
                  <a:tcPr marL="0" marR="0" marT="0" marB="0" anchor="ctr">
                    <a:solidFill>
                      <a:srgbClr val="F2A46E"/>
                    </a:solidFill>
                  </a:tcPr>
                </a:tc>
                <a:extLst>
                  <a:ext uri="{0D108BD9-81ED-4DB2-BD59-A6C34878D82A}">
                    <a16:rowId xmlns:a16="http://schemas.microsoft.com/office/drawing/2014/main" val="989640927"/>
                  </a:ext>
                </a:extLst>
              </a:tr>
              <a:tr h="396000">
                <a:tc>
                  <a:txBody>
                    <a:bodyPr/>
                    <a:lstStyle/>
                    <a:p>
                      <a:pPr algn="l" fontAlgn="b"/>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  營業外收入及支出</a:t>
                      </a: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a:t>
                      </a: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987309734"/>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歸屬於本公司業主之本期淨利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-28</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-150%</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71%</a:t>
                      </a:r>
                    </a:p>
                  </a:txBody>
                  <a:tcPr marL="0" marR="0" marT="0" marB="0" anchor="ctr">
                    <a:solidFill>
                      <a:srgbClr val="F2A46E"/>
                    </a:solidFill>
                  </a:tcPr>
                </a:tc>
                <a:extLst>
                  <a:ext uri="{0D108BD9-81ED-4DB2-BD59-A6C34878D82A}">
                    <a16:rowId xmlns:a16="http://schemas.microsoft.com/office/drawing/2014/main" val="2194896338"/>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en-US" sz="2000" u="none" strike="noStrike" dirty="0">
                          <a:effectLst/>
                          <a:latin typeface="微軟正黑體" panose="020B0604030504040204" pitchFamily="34" charset="-120"/>
                          <a:ea typeface="微軟正黑體" panose="020B0604030504040204" pitchFamily="34" charset="-120"/>
                        </a:rPr>
                        <a:t>EPS(</a:t>
                      </a:r>
                      <a:r>
                        <a:rPr lang="zh-TW" altLang="en-US" sz="2000" u="none" strike="noStrike" dirty="0">
                          <a:effectLst/>
                          <a:latin typeface="微軟正黑體" panose="020B0604030504040204" pitchFamily="34" charset="-120"/>
                          <a:ea typeface="微軟正黑體" panose="020B0604030504040204" pitchFamily="34" charset="-120"/>
                        </a:rPr>
                        <a:t>元</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-0.14 </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-0.04</a:t>
                      </a: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067523190"/>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毛利率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632647292"/>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營業淨利率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3711162479"/>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淨利率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114105941"/>
                  </a:ext>
                </a:extLst>
              </a:tr>
            </a:tbl>
          </a:graphicData>
        </a:graphic>
      </p:graphicFrame>
      <p:sp>
        <p:nvSpPr>
          <p:cNvPr id="17" name="文字方塊 16">
            <a:extLst>
              <a:ext uri="{FF2B5EF4-FFF2-40B4-BE49-F238E27FC236}">
                <a16:creationId xmlns:a16="http://schemas.microsoft.com/office/drawing/2014/main" id="{85A7B04B-4997-47C1-A4DE-1D77BB84C3F8}"/>
              </a:ext>
            </a:extLst>
          </p:cNvPr>
          <p:cNvSpPr txBox="1"/>
          <p:nvPr/>
        </p:nvSpPr>
        <p:spPr>
          <a:xfrm>
            <a:off x="853994" y="6202461"/>
            <a:ext cx="9839682" cy="307777"/>
          </a:xfrm>
          <a:prstGeom prst="rect">
            <a:avLst/>
          </a:prstGeom>
          <a:noFill/>
        </p:spPr>
        <p:txBody>
          <a:bodyPr wrap="square">
            <a:spAutoFit/>
          </a:bodyPr>
          <a:lstStyle/>
          <a:p>
            <a:pPr>
              <a:defRPr/>
            </a:pPr>
            <a:r>
              <a:rPr lang="zh-TW" altLang="en-US" sz="1400" dirty="0">
                <a:latin typeface="微軟正黑體" panose="020B0604030504040204" pitchFamily="34" charset="-120"/>
                <a:ea typeface="微軟正黑體" panose="020B0604030504040204" pitchFamily="34" charset="-120"/>
              </a:rPr>
              <a:t>以上合併財務數據經中華民國金管會認可之國際財務報導準則、國際會計準則及相關解釋規定。</a:t>
            </a:r>
          </a:p>
        </p:txBody>
      </p:sp>
      <p:sp>
        <p:nvSpPr>
          <p:cNvPr id="18" name="矩形: 圓角 17">
            <a:extLst>
              <a:ext uri="{FF2B5EF4-FFF2-40B4-BE49-F238E27FC236}">
                <a16:creationId xmlns:a16="http://schemas.microsoft.com/office/drawing/2014/main" id="{CBBD5D24-8423-44F8-9A70-50CE5B490ADD}"/>
              </a:ext>
            </a:extLst>
          </p:cNvPr>
          <p:cNvSpPr/>
          <p:nvPr/>
        </p:nvSpPr>
        <p:spPr>
          <a:xfrm>
            <a:off x="7199851" y="1738333"/>
            <a:ext cx="1314975" cy="431862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123189554"/>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矩形 14">
            <a:extLst>
              <a:ext uri="{FF2B5EF4-FFF2-40B4-BE49-F238E27FC236}">
                <a16:creationId xmlns:a16="http://schemas.microsoft.com/office/drawing/2014/main" id="{B5568CD0-8C23-4B03-AABE-A51E045849C6}"/>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Tree>
    <p:extLst>
      <p:ext uri="{BB962C8B-B14F-4D97-AF65-F5344CB8AC3E}">
        <p14:creationId xmlns:p14="http://schemas.microsoft.com/office/powerpoint/2010/main" val="266154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5</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sp>
        <p:nvSpPr>
          <p:cNvPr id="13" name="標題 1">
            <a:extLst>
              <a:ext uri="{FF2B5EF4-FFF2-40B4-BE49-F238E27FC236}">
                <a16:creationId xmlns:a16="http://schemas.microsoft.com/office/drawing/2014/main" id="{88A18C64-335A-49D5-B1CE-076102507C96}"/>
              </a:ext>
            </a:extLst>
          </p:cNvPr>
          <p:cNvSpPr txBox="1">
            <a:spLocks/>
          </p:cNvSpPr>
          <p:nvPr/>
        </p:nvSpPr>
        <p:spPr>
          <a:xfrm>
            <a:off x="489991" y="1076271"/>
            <a:ext cx="11240009" cy="72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合併損益表－累計別</a:t>
            </a:r>
            <a:endParaRPr lang="en-US" sz="3600" dirty="0">
              <a:latin typeface="微軟正黑體" panose="020B0604030504040204" pitchFamily="34" charset="-120"/>
              <a:ea typeface="微軟正黑體" panose="020B0604030504040204" pitchFamily="34" charset="-120"/>
            </a:endParaRPr>
          </a:p>
        </p:txBody>
      </p:sp>
      <p:graphicFrame>
        <p:nvGraphicFramePr>
          <p:cNvPr id="16" name="內容版面配置區 8">
            <a:extLst>
              <a:ext uri="{FF2B5EF4-FFF2-40B4-BE49-F238E27FC236}">
                <a16:creationId xmlns:a16="http://schemas.microsoft.com/office/drawing/2014/main" id="{54943A46-2A15-44F3-82FC-BF9B46219CA1}"/>
              </a:ext>
            </a:extLst>
          </p:cNvPr>
          <p:cNvGraphicFramePr>
            <a:graphicFrameLocks noGrp="1"/>
          </p:cNvGraphicFramePr>
          <p:nvPr>
            <p:ph idx="1"/>
            <p:extLst>
              <p:ext uri="{D42A27DB-BD31-4B8C-83A1-F6EECF244321}">
                <p14:modId xmlns:p14="http://schemas.microsoft.com/office/powerpoint/2010/main" val="1741224838"/>
              </p:ext>
            </p:extLst>
          </p:nvPr>
        </p:nvGraphicFramePr>
        <p:xfrm>
          <a:off x="1632000" y="1711258"/>
          <a:ext cx="8928000" cy="4356000"/>
        </p:xfrm>
        <a:graphic>
          <a:graphicData uri="http://schemas.openxmlformats.org/drawingml/2006/table">
            <a:tbl>
              <a:tblPr>
                <a:tableStyleId>{7DF18680-E054-41AD-8BC1-D1AEF772440D}</a:tableStyleId>
              </a:tblPr>
              <a:tblGrid>
                <a:gridCol w="3852000">
                  <a:extLst>
                    <a:ext uri="{9D8B030D-6E8A-4147-A177-3AD203B41FA5}">
                      <a16:colId xmlns:a16="http://schemas.microsoft.com/office/drawing/2014/main" val="698052402"/>
                    </a:ext>
                  </a:extLst>
                </a:gridCol>
                <a:gridCol w="1692000">
                  <a:extLst>
                    <a:ext uri="{9D8B030D-6E8A-4147-A177-3AD203B41FA5}">
                      <a16:colId xmlns:a16="http://schemas.microsoft.com/office/drawing/2014/main" val="577488350"/>
                    </a:ext>
                  </a:extLst>
                </a:gridCol>
                <a:gridCol w="1692000">
                  <a:extLst>
                    <a:ext uri="{9D8B030D-6E8A-4147-A177-3AD203B41FA5}">
                      <a16:colId xmlns:a16="http://schemas.microsoft.com/office/drawing/2014/main" val="63468878"/>
                    </a:ext>
                  </a:extLst>
                </a:gridCol>
                <a:gridCol w="1692000">
                  <a:extLst>
                    <a:ext uri="{9D8B030D-6E8A-4147-A177-3AD203B41FA5}">
                      <a16:colId xmlns:a16="http://schemas.microsoft.com/office/drawing/2014/main" val="3263441449"/>
                    </a:ext>
                  </a:extLst>
                </a:gridCol>
              </a:tblGrid>
              <a:tr h="396000">
                <a:tc>
                  <a:txBody>
                    <a:bodyPr/>
                    <a:lstStyle/>
                    <a:p>
                      <a:pPr algn="ctr" fontAlgn="b"/>
                      <a:r>
                        <a:rPr lang="zh-TW" altLang="en-US" sz="2000" u="none" strike="noStrike" dirty="0">
                          <a:effectLst/>
                          <a:latin typeface="微軟正黑體" panose="020B0604030504040204" pitchFamily="34" charset="-120"/>
                          <a:ea typeface="微軟正黑體" panose="020B0604030504040204" pitchFamily="34" charset="-120"/>
                        </a:rPr>
                        <a:t>幣別：</a:t>
                      </a:r>
                      <a:r>
                        <a:rPr lang="en-US" altLang="zh-TW" sz="2000" u="none" strike="noStrike" dirty="0">
                          <a:effectLst/>
                          <a:latin typeface="微軟正黑體" panose="020B0604030504040204" pitchFamily="34" charset="-120"/>
                          <a:ea typeface="微軟正黑體" panose="020B0604030504040204" pitchFamily="34" charset="-120"/>
                        </a:rPr>
                        <a:t>NT/</a:t>
                      </a:r>
                      <a:r>
                        <a:rPr lang="zh-TW" altLang="en-US" sz="2000" u="none" strike="noStrike" dirty="0">
                          <a:effectLst/>
                          <a:latin typeface="微軟正黑體" panose="020B0604030504040204" pitchFamily="34" charset="-120"/>
                          <a:ea typeface="微軟正黑體" panose="020B0604030504040204" pitchFamily="34" charset="-120"/>
                        </a:rPr>
                        <a:t>佰萬元</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3</a:t>
                      </a:r>
                      <a:r>
                        <a:rPr lang="en-US" sz="2000" u="none" strike="noStrike" dirty="0">
                          <a:effectLst/>
                          <a:latin typeface="微軟正黑體" panose="020B0604030504040204" pitchFamily="34" charset="-120"/>
                          <a:ea typeface="微軟正黑體" panose="020B0604030504040204" pitchFamily="34" charset="-120"/>
                        </a:rPr>
                        <a:t>-H1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-H1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YoY</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45248958"/>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營業收入</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493</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576</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a:t>
                      </a: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3028357124"/>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營業毛利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170%</a:t>
                      </a:r>
                    </a:p>
                  </a:txBody>
                  <a:tcPr marL="0" marR="0" marT="0" marB="0" anchor="ctr">
                    <a:solidFill>
                      <a:srgbClr val="F7CEBF"/>
                    </a:solidFill>
                  </a:tcPr>
                </a:tc>
                <a:extLst>
                  <a:ext uri="{0D108BD9-81ED-4DB2-BD59-A6C34878D82A}">
                    <a16:rowId xmlns:a16="http://schemas.microsoft.com/office/drawing/2014/main" val="694371509"/>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營業費用</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a:t>
                      </a:r>
                    </a:p>
                  </a:txBody>
                  <a:tcPr marL="0" marR="0" marT="0" marB="0" anchor="ctr">
                    <a:solidFill>
                      <a:srgbClr val="F7CEBF"/>
                    </a:solidFill>
                  </a:tcPr>
                </a:tc>
                <a:extLst>
                  <a:ext uri="{0D108BD9-81ED-4DB2-BD59-A6C34878D82A}">
                    <a16:rowId xmlns:a16="http://schemas.microsoft.com/office/drawing/2014/main" val="2506463052"/>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營業利益</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-136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-19</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86%</a:t>
                      </a:r>
                    </a:p>
                  </a:txBody>
                  <a:tcPr marL="0" marR="0" marT="0" marB="0" anchor="ctr">
                    <a:solidFill>
                      <a:srgbClr val="F2A46E"/>
                    </a:solidFill>
                  </a:tcPr>
                </a:tc>
                <a:extLst>
                  <a:ext uri="{0D108BD9-81ED-4DB2-BD59-A6C34878D82A}">
                    <a16:rowId xmlns:a16="http://schemas.microsoft.com/office/drawing/2014/main" val="989640927"/>
                  </a:ext>
                </a:extLst>
              </a:tr>
              <a:tr h="396000">
                <a:tc>
                  <a:txBody>
                    <a:bodyPr/>
                    <a:lstStyle/>
                    <a:p>
                      <a:pPr algn="l" fontAlgn="b"/>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  營業外收入及支出</a:t>
                      </a: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393</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27</a:t>
                      </a: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987309734"/>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歸屬於本公司業主之本期淨利</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150</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-95%</a:t>
                      </a:r>
                    </a:p>
                  </a:txBody>
                  <a:tcPr marL="0" marR="0" marT="0" marB="0" anchor="ctr">
                    <a:solidFill>
                      <a:srgbClr val="F2A46E"/>
                    </a:solidFill>
                  </a:tcPr>
                </a:tc>
                <a:extLst>
                  <a:ext uri="{0D108BD9-81ED-4DB2-BD59-A6C34878D82A}">
                    <a16:rowId xmlns:a16="http://schemas.microsoft.com/office/drawing/2014/main" val="2194896338"/>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en-US" sz="2000" u="none" strike="noStrike" dirty="0">
                          <a:effectLst/>
                          <a:latin typeface="微軟正黑體" panose="020B0604030504040204" pitchFamily="34" charset="-120"/>
                          <a:ea typeface="微軟正黑體" panose="020B0604030504040204" pitchFamily="34" charset="-120"/>
                        </a:rPr>
                        <a:t>EPS(</a:t>
                      </a:r>
                      <a:r>
                        <a:rPr lang="zh-TW" altLang="en-US" sz="2000" u="none" strike="noStrike" dirty="0">
                          <a:effectLst/>
                          <a:latin typeface="微軟正黑體" panose="020B0604030504040204" pitchFamily="34" charset="-120"/>
                          <a:ea typeface="微軟正黑體" panose="020B0604030504040204" pitchFamily="34" charset="-120"/>
                        </a:rPr>
                        <a:t>元</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0.78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0.04</a:t>
                      </a: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067523190"/>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毛利率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632647292"/>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營業淨利率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3711162479"/>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淨利率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114105941"/>
                  </a:ext>
                </a:extLst>
              </a:tr>
            </a:tbl>
          </a:graphicData>
        </a:graphic>
      </p:graphicFrame>
      <p:sp>
        <p:nvSpPr>
          <p:cNvPr id="17" name="文字方塊 16">
            <a:extLst>
              <a:ext uri="{FF2B5EF4-FFF2-40B4-BE49-F238E27FC236}">
                <a16:creationId xmlns:a16="http://schemas.microsoft.com/office/drawing/2014/main" id="{85A7B04B-4997-47C1-A4DE-1D77BB84C3F8}"/>
              </a:ext>
            </a:extLst>
          </p:cNvPr>
          <p:cNvSpPr txBox="1"/>
          <p:nvPr/>
        </p:nvSpPr>
        <p:spPr>
          <a:xfrm>
            <a:off x="1632000" y="6202461"/>
            <a:ext cx="9839682" cy="307777"/>
          </a:xfrm>
          <a:prstGeom prst="rect">
            <a:avLst/>
          </a:prstGeom>
          <a:noFill/>
        </p:spPr>
        <p:txBody>
          <a:bodyPr wrap="square">
            <a:spAutoFit/>
          </a:bodyPr>
          <a:lstStyle/>
          <a:p>
            <a:pPr>
              <a:defRPr/>
            </a:pPr>
            <a:r>
              <a:rPr lang="zh-TW" altLang="en-US" sz="1400" dirty="0">
                <a:latin typeface="微軟正黑體" panose="020B0604030504040204" pitchFamily="34" charset="-120"/>
                <a:ea typeface="微軟正黑體" panose="020B0604030504040204" pitchFamily="34" charset="-120"/>
              </a:rPr>
              <a:t>以上合併財務數據經中華民國金管會認可之國際財務報導準則、國際會計準則及相關解釋規定。</a:t>
            </a:r>
          </a:p>
        </p:txBody>
      </p:sp>
      <p:sp>
        <p:nvSpPr>
          <p:cNvPr id="18" name="矩形: 圓角 17">
            <a:extLst>
              <a:ext uri="{FF2B5EF4-FFF2-40B4-BE49-F238E27FC236}">
                <a16:creationId xmlns:a16="http://schemas.microsoft.com/office/drawing/2014/main" id="{CBBD5D24-8423-44F8-9A70-50CE5B490ADD}"/>
              </a:ext>
            </a:extLst>
          </p:cNvPr>
          <p:cNvSpPr/>
          <p:nvPr/>
        </p:nvSpPr>
        <p:spPr>
          <a:xfrm>
            <a:off x="7191462" y="1711258"/>
            <a:ext cx="1650534" cy="4356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資料庫圖表 22">
            <a:extLst>
              <a:ext uri="{FF2B5EF4-FFF2-40B4-BE49-F238E27FC236}">
                <a16:creationId xmlns:a16="http://schemas.microsoft.com/office/drawing/2014/main" id="{9A02F0E6-18D5-4A80-A146-FCE87DC7258E}"/>
              </a:ext>
            </a:extLst>
          </p:cNvPr>
          <p:cNvGraphicFramePr/>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矩形 14">
            <a:extLst>
              <a:ext uri="{FF2B5EF4-FFF2-40B4-BE49-F238E27FC236}">
                <a16:creationId xmlns:a16="http://schemas.microsoft.com/office/drawing/2014/main" id="{B5568CD0-8C23-4B03-AABE-A51E045849C6}"/>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Tree>
    <p:extLst>
      <p:ext uri="{BB962C8B-B14F-4D97-AF65-F5344CB8AC3E}">
        <p14:creationId xmlns:p14="http://schemas.microsoft.com/office/powerpoint/2010/main" val="208699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6</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1975618287"/>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9" name="標題 1">
            <a:extLst>
              <a:ext uri="{FF2B5EF4-FFF2-40B4-BE49-F238E27FC236}">
                <a16:creationId xmlns:a16="http://schemas.microsoft.com/office/drawing/2014/main" id="{F7FA8A6C-55F0-4B24-9443-744F76EDF1CA}"/>
              </a:ext>
            </a:extLst>
          </p:cNvPr>
          <p:cNvSpPr txBox="1">
            <a:spLocks/>
          </p:cNvSpPr>
          <p:nvPr/>
        </p:nvSpPr>
        <p:spPr>
          <a:xfrm>
            <a:off x="722454" y="1067549"/>
            <a:ext cx="10092925" cy="69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合併資產負債表</a:t>
            </a:r>
            <a:endParaRPr lang="en-US" sz="3600" dirty="0">
              <a:latin typeface="微軟正黑體" panose="020B0604030504040204" pitchFamily="34" charset="-120"/>
              <a:ea typeface="微軟正黑體" panose="020B0604030504040204" pitchFamily="34" charset="-120"/>
            </a:endParaRPr>
          </a:p>
        </p:txBody>
      </p:sp>
      <p:graphicFrame>
        <p:nvGraphicFramePr>
          <p:cNvPr id="10" name="內容版面配置區 5">
            <a:extLst>
              <a:ext uri="{FF2B5EF4-FFF2-40B4-BE49-F238E27FC236}">
                <a16:creationId xmlns:a16="http://schemas.microsoft.com/office/drawing/2014/main" id="{B61DC82F-400C-4BEE-8660-DE27BE79AE94}"/>
              </a:ext>
            </a:extLst>
          </p:cNvPr>
          <p:cNvGraphicFramePr>
            <a:graphicFrameLocks noGrp="1"/>
          </p:cNvGraphicFramePr>
          <p:nvPr>
            <p:ph idx="1"/>
            <p:extLst>
              <p:ext uri="{D42A27DB-BD31-4B8C-83A1-F6EECF244321}">
                <p14:modId xmlns:p14="http://schemas.microsoft.com/office/powerpoint/2010/main" val="245696139"/>
              </p:ext>
            </p:extLst>
          </p:nvPr>
        </p:nvGraphicFramePr>
        <p:xfrm>
          <a:off x="968371" y="1692083"/>
          <a:ext cx="10260000" cy="3960000"/>
        </p:xfrm>
        <a:graphic>
          <a:graphicData uri="http://schemas.openxmlformats.org/drawingml/2006/table">
            <a:tbl>
              <a:tblPr>
                <a:tableStyleId>{7DF18680-E054-41AD-8BC1-D1AEF772440D}</a:tableStyleId>
              </a:tblPr>
              <a:tblGrid>
                <a:gridCol w="2844000">
                  <a:extLst>
                    <a:ext uri="{9D8B030D-6E8A-4147-A177-3AD203B41FA5}">
                      <a16:colId xmlns:a16="http://schemas.microsoft.com/office/drawing/2014/main" val="934059031"/>
                    </a:ext>
                  </a:extLst>
                </a:gridCol>
                <a:gridCol w="1368000">
                  <a:extLst>
                    <a:ext uri="{9D8B030D-6E8A-4147-A177-3AD203B41FA5}">
                      <a16:colId xmlns:a16="http://schemas.microsoft.com/office/drawing/2014/main" val="3224433334"/>
                    </a:ext>
                  </a:extLst>
                </a:gridCol>
                <a:gridCol w="1368000">
                  <a:extLst>
                    <a:ext uri="{9D8B030D-6E8A-4147-A177-3AD203B41FA5}">
                      <a16:colId xmlns:a16="http://schemas.microsoft.com/office/drawing/2014/main" val="1261120166"/>
                    </a:ext>
                  </a:extLst>
                </a:gridCol>
                <a:gridCol w="1368000">
                  <a:extLst>
                    <a:ext uri="{9D8B030D-6E8A-4147-A177-3AD203B41FA5}">
                      <a16:colId xmlns:a16="http://schemas.microsoft.com/office/drawing/2014/main" val="1833830914"/>
                    </a:ext>
                  </a:extLst>
                </a:gridCol>
                <a:gridCol w="3312000">
                  <a:extLst>
                    <a:ext uri="{9D8B030D-6E8A-4147-A177-3AD203B41FA5}">
                      <a16:colId xmlns:a16="http://schemas.microsoft.com/office/drawing/2014/main" val="1762097129"/>
                    </a:ext>
                  </a:extLst>
                </a:gridCol>
              </a:tblGrid>
              <a:tr h="396000">
                <a:tc>
                  <a:txBody>
                    <a:bodyPr/>
                    <a:lstStyle/>
                    <a:p>
                      <a:pPr algn="ctr" fontAlgn="b"/>
                      <a:r>
                        <a:rPr lang="zh-TW" altLang="en-US" sz="2000" u="none" strike="noStrike" dirty="0">
                          <a:effectLst/>
                          <a:latin typeface="微軟正黑體" panose="020B0604030504040204" pitchFamily="34" charset="-120"/>
                          <a:ea typeface="微軟正黑體" panose="020B0604030504040204" pitchFamily="34" charset="-120"/>
                        </a:rPr>
                        <a:t>幣別：</a:t>
                      </a:r>
                      <a:r>
                        <a:rPr lang="en-US" altLang="zh-TW" sz="2000" u="none" strike="noStrike" dirty="0">
                          <a:effectLst/>
                          <a:latin typeface="微軟正黑體" panose="020B0604030504040204" pitchFamily="34" charset="-120"/>
                          <a:ea typeface="微軟正黑體" panose="020B0604030504040204" pitchFamily="34" charset="-120"/>
                        </a:rPr>
                        <a:t>NT/</a:t>
                      </a:r>
                      <a:r>
                        <a:rPr lang="zh-TW" altLang="en-US" sz="2000" u="none" strike="noStrike" dirty="0">
                          <a:effectLst/>
                          <a:latin typeface="微軟正黑體" panose="020B0604030504040204" pitchFamily="34" charset="-120"/>
                          <a:ea typeface="微軟正黑體" panose="020B0604030504040204" pitchFamily="34" charset="-120"/>
                        </a:rPr>
                        <a:t>佰萬元</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kern="1200" dirty="0">
                          <a:solidFill>
                            <a:schemeClr val="dk1"/>
                          </a:solidFill>
                          <a:effectLst/>
                          <a:latin typeface="+mn-lt"/>
                          <a:ea typeface="+mn-ea"/>
                          <a:cs typeface="+mn-cs"/>
                        </a:rPr>
                        <a:t>Y23-Q2</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kern="1200" dirty="0">
                          <a:solidFill>
                            <a:schemeClr val="dk1"/>
                          </a:solidFill>
                          <a:effectLst/>
                          <a:latin typeface="+mn-lt"/>
                          <a:ea typeface="+mn-ea"/>
                          <a:cs typeface="+mn-cs"/>
                        </a:rPr>
                        <a:t>Y24-Q1</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rPr>
                        <a:t>Y2</a:t>
                      </a:r>
                      <a:r>
                        <a:rPr lang="en-US" altLang="zh-TW" sz="2000" u="none" strike="noStrike" dirty="0">
                          <a:effectLst/>
                        </a:rPr>
                        <a:t>4</a:t>
                      </a:r>
                      <a:r>
                        <a:rPr lang="en-US" sz="2000" u="none" strike="noStrike" dirty="0">
                          <a:effectLst/>
                        </a:rPr>
                        <a:t>-Q</a:t>
                      </a:r>
                      <a:r>
                        <a:rPr lang="en-US" altLang="zh-TW" sz="2000" u="none" strike="noStrike" dirty="0">
                          <a:effectLst/>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主要變動原因</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3651520310"/>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現金及約當現金</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278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248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364</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土地款補助</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1640393258"/>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應收帳款及票據*</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548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553</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600</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營收成長</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60768691"/>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存貨</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451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478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506</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2811109238"/>
                  </a:ext>
                </a:extLst>
              </a:tr>
              <a:tr h="396000">
                <a:tc>
                  <a:txBody>
                    <a:bodyPr/>
                    <a:lstStyle/>
                    <a:p>
                      <a:pPr algn="l" fontAlgn="b"/>
                      <a:r>
                        <a:rPr lang="zh-TW" altLang="en-US" sz="2000" b="1" u="none" strike="noStrike" dirty="0">
                          <a:effectLst/>
                          <a:latin typeface="微軟正黑體" panose="020B0604030504040204" pitchFamily="34" charset="-120"/>
                          <a:ea typeface="微軟正黑體" panose="020B0604030504040204" pitchFamily="34" charset="-120"/>
                        </a:rPr>
                        <a:t>  總資產</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3,825</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3,818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3,992</a:t>
                      </a:r>
                    </a:p>
                  </a:txBody>
                  <a:tcPr marL="0" marR="0" marT="0" marB="0" anchor="ctr">
                    <a:solidFill>
                      <a:srgbClr val="F2A46E"/>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1585330719"/>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借款總額**</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1,161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1,168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1,308</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r>
                        <a:rPr lang="zh-TW" altLang="en-US" sz="1800" b="0" i="0" u="none" strike="noStrike" kern="1200" dirty="0">
                          <a:solidFill>
                            <a:srgbClr val="000000"/>
                          </a:solidFill>
                          <a:effectLst/>
                          <a:latin typeface="Arial (本文)"/>
                          <a:ea typeface="微軟正黑體" panose="020B0604030504040204" pitchFamily="34" charset="-120"/>
                          <a:cs typeface="+mn-cs"/>
                        </a:rPr>
                        <a:t>營運、公司債贖回及短期投資</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4127960866"/>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zh-TW" altLang="en-US" sz="2000" b="1" u="none" strike="noStrike" dirty="0">
                          <a:effectLst/>
                          <a:latin typeface="微軟正黑體" panose="020B0604030504040204" pitchFamily="34" charset="-120"/>
                          <a:ea typeface="微軟正黑體" panose="020B0604030504040204" pitchFamily="34" charset="-120"/>
                        </a:rPr>
                        <a:t>總負債</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1,687</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1,739</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1,820</a:t>
                      </a:r>
                    </a:p>
                  </a:txBody>
                  <a:tcPr marL="0" marR="0" marT="0" marB="0" anchor="ctr">
                    <a:solidFill>
                      <a:srgbClr val="F2A46E"/>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316824425"/>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zh-TW" altLang="en-US" sz="2000" b="1" u="none" strike="noStrike" dirty="0">
                          <a:effectLst/>
                          <a:latin typeface="微軟正黑體" panose="020B0604030504040204" pitchFamily="34" charset="-120"/>
                          <a:ea typeface="微軟正黑體" panose="020B0604030504040204" pitchFamily="34" charset="-120"/>
                        </a:rPr>
                        <a:t>母公司業主之權益總計</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2,113</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2,062</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2,154</a:t>
                      </a:r>
                    </a:p>
                  </a:txBody>
                  <a:tcPr marL="0" marR="0" marT="0" marB="0" anchor="ctr">
                    <a:solidFill>
                      <a:srgbClr val="F2A46E"/>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140604702"/>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資產報酬率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a:solidFill>
                            <a:srgbClr val="000000"/>
                          </a:solidFill>
                          <a:effectLst/>
                          <a:latin typeface="Arial (本文)"/>
                          <a:ea typeface="微軟正黑體" panose="020B0604030504040204" pitchFamily="34" charset="-120"/>
                          <a:cs typeface="+mn-cs"/>
                        </a:rPr>
                        <a:t>3.8%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0.4%</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0.2%</a:t>
                      </a:r>
                    </a:p>
                  </a:txBody>
                  <a:tcPr marL="0" marR="0" marT="0" marB="0" anchor="ctr">
                    <a:solidFill>
                      <a:srgbClr val="F7CEBF"/>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2179068905"/>
                  </a:ext>
                </a:extLst>
              </a:tr>
              <a:tr h="396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股東權益報酬率</a:t>
                      </a:r>
                      <a:r>
                        <a:rPr lang="en-US" altLang="zh-TW" sz="2000" u="none" strike="noStrike" dirty="0">
                          <a:effectLst/>
                          <a:latin typeface="微軟正黑體" panose="020B0604030504040204" pitchFamily="34" charset="-120"/>
                          <a:ea typeface="微軟正黑體" panose="020B0604030504040204" pitchFamily="34" charset="-120"/>
                        </a:rPr>
                        <a:t>%</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6.9%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0.4%</a:t>
                      </a:r>
                    </a:p>
                  </a:txBody>
                  <a:tcPr marL="0" marR="0" marT="0" marB="0" anchor="ctr">
                    <a:solidFill>
                      <a:srgbClr val="F7CEBF"/>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519580799"/>
                  </a:ext>
                </a:extLst>
              </a:tr>
            </a:tbl>
          </a:graphicData>
        </a:graphic>
      </p:graphicFrame>
      <p:sp>
        <p:nvSpPr>
          <p:cNvPr id="11" name="矩形: 圓角 10">
            <a:extLst>
              <a:ext uri="{FF2B5EF4-FFF2-40B4-BE49-F238E27FC236}">
                <a16:creationId xmlns:a16="http://schemas.microsoft.com/office/drawing/2014/main" id="{2B0BE150-5FEE-4338-A104-1DEEE96AAF7B}"/>
              </a:ext>
            </a:extLst>
          </p:cNvPr>
          <p:cNvSpPr/>
          <p:nvPr/>
        </p:nvSpPr>
        <p:spPr>
          <a:xfrm>
            <a:off x="6615318" y="1692083"/>
            <a:ext cx="1203221" cy="3960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字方塊 12">
            <a:extLst>
              <a:ext uri="{FF2B5EF4-FFF2-40B4-BE49-F238E27FC236}">
                <a16:creationId xmlns:a16="http://schemas.microsoft.com/office/drawing/2014/main" id="{B9BF4A3A-7D2A-4310-8A74-C3814DD12D06}"/>
              </a:ext>
            </a:extLst>
          </p:cNvPr>
          <p:cNvSpPr txBox="1"/>
          <p:nvPr/>
        </p:nvSpPr>
        <p:spPr>
          <a:xfrm>
            <a:off x="968371" y="5790451"/>
            <a:ext cx="10894286" cy="738664"/>
          </a:xfrm>
          <a:prstGeom prst="rect">
            <a:avLst/>
          </a:prstGeom>
          <a:noFill/>
        </p:spPr>
        <p:txBody>
          <a:bodyPr wrap="square">
            <a:spAutoFit/>
          </a:bodyPr>
          <a:lstStyle/>
          <a:p>
            <a:pPr>
              <a:defRPr/>
            </a:pPr>
            <a:r>
              <a:rPr lang="zh-TW" altLang="en-US" sz="1400" dirty="0">
                <a:latin typeface="微軟正黑體" panose="020B0604030504040204" pitchFamily="34" charset="-120"/>
                <a:ea typeface="微軟正黑體" panose="020B0604030504040204" pitchFamily="34" charset="-120"/>
              </a:rPr>
              <a:t>以上合併財務數據經中華民國金管會認可之國際財務報導準則、國際會計準則及相關解釋規定。</a:t>
            </a:r>
            <a:endParaRPr lang="en-US" altLang="zh-TW" sz="1400" dirty="0">
              <a:latin typeface="微軟正黑體" panose="020B0604030504040204" pitchFamily="34" charset="-120"/>
              <a:ea typeface="微軟正黑體" panose="020B0604030504040204" pitchFamily="34" charset="-120"/>
            </a:endParaRPr>
          </a:p>
          <a:p>
            <a:pPr>
              <a:defRPr/>
            </a:pPr>
            <a:r>
              <a:rPr lang="zh-TW" altLang="en-US" sz="1400" dirty="0">
                <a:latin typeface="微軟正黑體" panose="020B0604030504040204" pitchFamily="34" charset="-120"/>
                <a:ea typeface="微軟正黑體" panose="020B0604030504040204" pitchFamily="34" charset="-120"/>
              </a:rPr>
              <a:t>*應收帳款及票據包含應收票據、應收帳款及應收帳款</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關係人。</a:t>
            </a:r>
            <a:endParaRPr lang="en-US" altLang="zh-TW" sz="1400" dirty="0">
              <a:latin typeface="微軟正黑體" panose="020B0604030504040204" pitchFamily="34" charset="-120"/>
              <a:ea typeface="微軟正黑體" panose="020B0604030504040204" pitchFamily="34" charset="-120"/>
            </a:endParaRPr>
          </a:p>
          <a:p>
            <a:pPr>
              <a:defRPr/>
            </a:pPr>
            <a:r>
              <a:rPr lang="zh-TW" altLang="en-US" sz="1400" dirty="0">
                <a:latin typeface="微軟正黑體" panose="020B0604030504040204" pitchFamily="34" charset="-120"/>
                <a:ea typeface="微軟正黑體" panose="020B0604030504040204" pitchFamily="34" charset="-120"/>
              </a:rPr>
              <a:t>**借款總額包含短期借款、應付短期票券、一年內到期長期負債及長期借款。</a:t>
            </a:r>
          </a:p>
        </p:txBody>
      </p:sp>
    </p:spTree>
    <p:extLst>
      <p:ext uri="{BB962C8B-B14F-4D97-AF65-F5344CB8AC3E}">
        <p14:creationId xmlns:p14="http://schemas.microsoft.com/office/powerpoint/2010/main" val="6143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7</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181402732"/>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6" name="標題 1">
            <a:extLst>
              <a:ext uri="{FF2B5EF4-FFF2-40B4-BE49-F238E27FC236}">
                <a16:creationId xmlns:a16="http://schemas.microsoft.com/office/drawing/2014/main" id="{E01F4031-2E6B-48C6-9BA1-5EC95753D306}"/>
              </a:ext>
            </a:extLst>
          </p:cNvPr>
          <p:cNvSpPr txBox="1">
            <a:spLocks/>
          </p:cNvSpPr>
          <p:nvPr/>
        </p:nvSpPr>
        <p:spPr>
          <a:xfrm>
            <a:off x="750000" y="1067549"/>
            <a:ext cx="10515600" cy="656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合併現金流量表</a:t>
            </a:r>
            <a:endParaRPr lang="en-US" sz="3600" dirty="0">
              <a:latin typeface="微軟正黑體" panose="020B0604030504040204" pitchFamily="34" charset="-120"/>
              <a:ea typeface="微軟正黑體" panose="020B0604030504040204" pitchFamily="34" charset="-120"/>
            </a:endParaRPr>
          </a:p>
        </p:txBody>
      </p:sp>
      <p:graphicFrame>
        <p:nvGraphicFramePr>
          <p:cNvPr id="9" name="內容版面配置區 5">
            <a:extLst>
              <a:ext uri="{FF2B5EF4-FFF2-40B4-BE49-F238E27FC236}">
                <a16:creationId xmlns:a16="http://schemas.microsoft.com/office/drawing/2014/main" id="{449FD754-8E4D-4095-8D3D-CD1347996426}"/>
              </a:ext>
            </a:extLst>
          </p:cNvPr>
          <p:cNvGraphicFramePr>
            <a:graphicFrameLocks noGrp="1"/>
          </p:cNvGraphicFramePr>
          <p:nvPr>
            <p:ph idx="1"/>
            <p:extLst>
              <p:ext uri="{D42A27DB-BD31-4B8C-83A1-F6EECF244321}">
                <p14:modId xmlns:p14="http://schemas.microsoft.com/office/powerpoint/2010/main" val="3017221578"/>
              </p:ext>
            </p:extLst>
          </p:nvPr>
        </p:nvGraphicFramePr>
        <p:xfrm>
          <a:off x="1921800" y="1723379"/>
          <a:ext cx="8172000" cy="3600000"/>
        </p:xfrm>
        <a:graphic>
          <a:graphicData uri="http://schemas.openxmlformats.org/drawingml/2006/table">
            <a:tbl>
              <a:tblPr>
                <a:tableStyleId>{7DF18680-E054-41AD-8BC1-D1AEF772440D}</a:tableStyleId>
              </a:tblPr>
              <a:tblGrid>
                <a:gridCol w="3312000">
                  <a:extLst>
                    <a:ext uri="{9D8B030D-6E8A-4147-A177-3AD203B41FA5}">
                      <a16:colId xmlns:a16="http://schemas.microsoft.com/office/drawing/2014/main" val="4227265159"/>
                    </a:ext>
                  </a:extLst>
                </a:gridCol>
                <a:gridCol w="1620000">
                  <a:extLst>
                    <a:ext uri="{9D8B030D-6E8A-4147-A177-3AD203B41FA5}">
                      <a16:colId xmlns:a16="http://schemas.microsoft.com/office/drawing/2014/main" val="2217565038"/>
                    </a:ext>
                  </a:extLst>
                </a:gridCol>
                <a:gridCol w="1620000">
                  <a:extLst>
                    <a:ext uri="{9D8B030D-6E8A-4147-A177-3AD203B41FA5}">
                      <a16:colId xmlns:a16="http://schemas.microsoft.com/office/drawing/2014/main" val="3677441551"/>
                    </a:ext>
                  </a:extLst>
                </a:gridCol>
                <a:gridCol w="1620000">
                  <a:extLst>
                    <a:ext uri="{9D8B030D-6E8A-4147-A177-3AD203B41FA5}">
                      <a16:colId xmlns:a16="http://schemas.microsoft.com/office/drawing/2014/main" val="1212872874"/>
                    </a:ext>
                  </a:extLst>
                </a:gridCol>
              </a:tblGrid>
              <a:tr h="360000">
                <a:tc>
                  <a:txBody>
                    <a:bodyPr/>
                    <a:lstStyle/>
                    <a:p>
                      <a:pPr algn="ctr" fontAlgn="b"/>
                      <a:r>
                        <a:rPr lang="zh-TW" altLang="en-US" sz="2000" u="none" strike="noStrike" dirty="0">
                          <a:effectLst/>
                          <a:latin typeface="微軟正黑體" panose="020B0604030504040204" pitchFamily="34" charset="-120"/>
                          <a:ea typeface="微軟正黑體" panose="020B0604030504040204" pitchFamily="34" charset="-120"/>
                        </a:rPr>
                        <a:t>幣別：</a:t>
                      </a:r>
                      <a:r>
                        <a:rPr lang="en-US" altLang="zh-TW" sz="2000" u="none" strike="noStrike" dirty="0">
                          <a:effectLst/>
                          <a:latin typeface="微軟正黑體" panose="020B0604030504040204" pitchFamily="34" charset="-120"/>
                          <a:ea typeface="微軟正黑體" panose="020B0604030504040204" pitchFamily="34" charset="-120"/>
                        </a:rPr>
                        <a:t>NT/</a:t>
                      </a:r>
                      <a:r>
                        <a:rPr lang="zh-TW" altLang="en-US" sz="2000" u="none" strike="noStrike" dirty="0">
                          <a:effectLst/>
                          <a:latin typeface="微軟正黑體" panose="020B0604030504040204" pitchFamily="34" charset="-120"/>
                          <a:ea typeface="微軟正黑體" panose="020B0604030504040204" pitchFamily="34" charset="-120"/>
                        </a:rPr>
                        <a:t>佰萬元</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Y23-Q2</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Y2</a:t>
                      </a:r>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a:t>
                      </a:r>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-Q</a:t>
                      </a:r>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a:t>
                      </a:r>
                      <a:r>
                        <a:rPr lang="en-US" altLang="zh-TW" sz="2000" u="none" strike="noStrike" dirty="0">
                          <a:effectLst/>
                          <a:latin typeface="微軟正黑體" panose="020B0604030504040204" pitchFamily="34" charset="-120"/>
                          <a:ea typeface="微軟正黑體" panose="020B0604030504040204" pitchFamily="34" charset="-120"/>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6470912"/>
                  </a:ext>
                </a:extLst>
              </a:tr>
              <a:tr h="360000">
                <a:tc>
                  <a:txBody>
                    <a:bodyPr/>
                    <a:lstStyle/>
                    <a:p>
                      <a:pPr algn="l" fontAlgn="b"/>
                      <a:r>
                        <a:rPr lang="zh-TW" altLang="en-US" sz="2000" b="1" u="none" strike="noStrike" dirty="0">
                          <a:effectLst/>
                          <a:latin typeface="微軟正黑體" panose="020B0604030504040204" pitchFamily="34" charset="-120"/>
                          <a:ea typeface="微軟正黑體" panose="020B0604030504040204" pitchFamily="34" charset="-120"/>
                        </a:rPr>
                        <a:t> 期初現金</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138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248</a:t>
                      </a:r>
                    </a:p>
                  </a:txBody>
                  <a:tcPr marL="0" marR="0" marT="0" marB="0" anchor="b">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2506777833"/>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營業產生之淨現金流量</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-37</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-70</a:t>
                      </a:r>
                    </a:p>
                  </a:txBody>
                  <a:tcPr marL="0" marR="0" marT="0" marB="0" anchor="b">
                    <a:solidFill>
                      <a:srgbClr val="F7CEBF"/>
                    </a:solidFill>
                  </a:tcPr>
                </a:tc>
                <a:extLst>
                  <a:ext uri="{0D108BD9-81ED-4DB2-BD59-A6C34878D82A}">
                    <a16:rowId xmlns:a16="http://schemas.microsoft.com/office/drawing/2014/main" val="3394665979"/>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資本支出</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0" marR="0" marT="0" marB="0" anchor="b">
                    <a:solidFill>
                      <a:srgbClr val="F7CEBF"/>
                    </a:solidFill>
                  </a:tcPr>
                </a:tc>
                <a:extLst>
                  <a:ext uri="{0D108BD9-81ED-4DB2-BD59-A6C34878D82A}">
                    <a16:rowId xmlns:a16="http://schemas.microsoft.com/office/drawing/2014/main" val="55653497"/>
                  </a:ext>
                </a:extLst>
              </a:tr>
              <a:tr h="360000">
                <a:tc>
                  <a:txBody>
                    <a:bodyPr/>
                    <a:lstStyle/>
                    <a:p>
                      <a:pPr algn="l"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     </a:t>
                      </a:r>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應收補償款</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206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135</a:t>
                      </a:r>
                    </a:p>
                  </a:txBody>
                  <a:tcPr marL="0" marR="0" marT="0" marB="0" anchor="b">
                    <a:solidFill>
                      <a:srgbClr val="F7CEBF"/>
                    </a:solidFill>
                  </a:tcPr>
                </a:tc>
                <a:extLst>
                  <a:ext uri="{0D108BD9-81ED-4DB2-BD59-A6C34878D82A}">
                    <a16:rowId xmlns:a16="http://schemas.microsoft.com/office/drawing/2014/main" val="3374265123"/>
                  </a:ext>
                </a:extLst>
              </a:tr>
              <a:tr h="360000">
                <a:tc>
                  <a:txBody>
                    <a:bodyPr/>
                    <a:lstStyle/>
                    <a:p>
                      <a:pPr algn="l" fontAlgn="b"/>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     收取股利</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a:t>
                      </a:r>
                    </a:p>
                  </a:txBody>
                  <a:tcPr marL="0" marR="0" marT="0" marB="0" anchor="b">
                    <a:solidFill>
                      <a:srgbClr val="F7CEBF"/>
                    </a:solidFill>
                  </a:tcPr>
                </a:tc>
                <a:extLst>
                  <a:ext uri="{0D108BD9-81ED-4DB2-BD59-A6C34878D82A}">
                    <a16:rowId xmlns:a16="http://schemas.microsoft.com/office/drawing/2014/main" val="846630860"/>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借款增加</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111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142</a:t>
                      </a:r>
                    </a:p>
                  </a:txBody>
                  <a:tcPr marL="0" marR="0" marT="0" marB="0" anchor="b">
                    <a:solidFill>
                      <a:srgbClr val="F7CEBF"/>
                    </a:solidFill>
                  </a:tcPr>
                </a:tc>
                <a:extLst>
                  <a:ext uri="{0D108BD9-81ED-4DB2-BD59-A6C34878D82A}">
                    <a16:rowId xmlns:a16="http://schemas.microsoft.com/office/drawing/2014/main" val="1507438513"/>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投資及其他</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-159</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-88</a:t>
                      </a:r>
                    </a:p>
                  </a:txBody>
                  <a:tcPr marL="0" marR="0" marT="0" marB="0" anchor="b">
                    <a:solidFill>
                      <a:srgbClr val="F7CEBF"/>
                    </a:solidFill>
                  </a:tcPr>
                </a:tc>
                <a:extLst>
                  <a:ext uri="{0D108BD9-81ED-4DB2-BD59-A6C34878D82A}">
                    <a16:rowId xmlns:a16="http://schemas.microsoft.com/office/drawing/2014/main" val="1205490586"/>
                  </a:ext>
                </a:extLst>
              </a:tr>
              <a:tr h="360000">
                <a:tc>
                  <a:txBody>
                    <a:bodyPr/>
                    <a:lstStyle/>
                    <a:p>
                      <a:pPr algn="l" fontAlgn="b"/>
                      <a:r>
                        <a:rPr lang="zh-TW" altLang="en-US" sz="2000" b="1" u="none" strike="noStrike" dirty="0">
                          <a:effectLst/>
                          <a:latin typeface="微軟正黑體" panose="020B0604030504040204" pitchFamily="34" charset="-120"/>
                          <a:ea typeface="微軟正黑體" panose="020B0604030504040204" pitchFamily="34" charset="-120"/>
                        </a:rPr>
                        <a:t> 期末現金</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278</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248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364</a:t>
                      </a:r>
                    </a:p>
                  </a:txBody>
                  <a:tcPr marL="0" marR="0" marT="0" marB="0" anchor="b">
                    <a:solidFill>
                      <a:srgbClr val="F7CEBF"/>
                    </a:solidFill>
                  </a:tcPr>
                </a:tc>
                <a:extLst>
                  <a:ext uri="{0D108BD9-81ED-4DB2-BD59-A6C34878D82A}">
                    <a16:rowId xmlns:a16="http://schemas.microsoft.com/office/drawing/2014/main" val="1807778503"/>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zh-TW" altLang="en-US" sz="2000" b="1" u="none" strike="noStrike" dirty="0">
                          <a:effectLst/>
                          <a:latin typeface="微軟正黑體" panose="020B0604030504040204" pitchFamily="34" charset="-120"/>
                          <a:ea typeface="微軟正黑體" panose="020B0604030504040204" pitchFamily="34" charset="-120"/>
                        </a:rPr>
                        <a:t>自由現金流量</a:t>
                      </a:r>
                      <a:r>
                        <a:rPr lang="en-US" altLang="zh-TW" sz="2000" b="1" u="none" strike="noStrike" dirty="0">
                          <a:effectLst/>
                          <a:latin typeface="微軟正黑體" panose="020B0604030504040204" pitchFamily="34" charset="-120"/>
                          <a:ea typeface="微軟正黑體" panose="020B0604030504040204" pitchFamily="34" charset="-120"/>
                        </a:rPr>
                        <a:t>*</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-67</a:t>
                      </a:r>
                    </a:p>
                  </a:txBody>
                  <a:tcPr marL="0" marR="0" marT="0" marB="0" anchor="b">
                    <a:solidFill>
                      <a:srgbClr val="F7CEBF"/>
                    </a:solidFill>
                  </a:tcPr>
                </a:tc>
                <a:extLst>
                  <a:ext uri="{0D108BD9-81ED-4DB2-BD59-A6C34878D82A}">
                    <a16:rowId xmlns:a16="http://schemas.microsoft.com/office/drawing/2014/main" val="2082342146"/>
                  </a:ext>
                </a:extLst>
              </a:tr>
            </a:tbl>
          </a:graphicData>
        </a:graphic>
      </p:graphicFrame>
      <p:sp>
        <p:nvSpPr>
          <p:cNvPr id="10" name="矩形: 圓角 9">
            <a:extLst>
              <a:ext uri="{FF2B5EF4-FFF2-40B4-BE49-F238E27FC236}">
                <a16:creationId xmlns:a16="http://schemas.microsoft.com/office/drawing/2014/main" id="{217EB107-7C85-4C2E-965D-2860672FC368}"/>
              </a:ext>
            </a:extLst>
          </p:cNvPr>
          <p:cNvSpPr/>
          <p:nvPr/>
        </p:nvSpPr>
        <p:spPr>
          <a:xfrm>
            <a:off x="8519378" y="1743384"/>
            <a:ext cx="1497078" cy="357999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字方塊 10">
            <a:extLst>
              <a:ext uri="{FF2B5EF4-FFF2-40B4-BE49-F238E27FC236}">
                <a16:creationId xmlns:a16="http://schemas.microsoft.com/office/drawing/2014/main" id="{89B05C48-1EA8-4DE6-8B52-CDF2ED933D76}"/>
              </a:ext>
            </a:extLst>
          </p:cNvPr>
          <p:cNvSpPr txBox="1"/>
          <p:nvPr/>
        </p:nvSpPr>
        <p:spPr>
          <a:xfrm>
            <a:off x="1921800" y="5421119"/>
            <a:ext cx="8094656" cy="523220"/>
          </a:xfrm>
          <a:prstGeom prst="rect">
            <a:avLst/>
          </a:prstGeom>
          <a:noFill/>
        </p:spPr>
        <p:txBody>
          <a:bodyPr wrap="square">
            <a:spAutoFit/>
          </a:bodyPr>
          <a:lstStyle/>
          <a:p>
            <a:pPr>
              <a:defRPr/>
            </a:pPr>
            <a:r>
              <a:rPr lang="zh-TW" altLang="en-US" sz="1400" dirty="0">
                <a:latin typeface="微軟正黑體" panose="020B0604030504040204" pitchFamily="34" charset="-120"/>
                <a:ea typeface="微軟正黑體" panose="020B0604030504040204" pitchFamily="34" charset="-120"/>
              </a:rPr>
              <a:t>以上合併財務數據經中華民國金管會認可之國際財務報導準則、國際會計準則及相關解釋規定。</a:t>
            </a:r>
            <a:endParaRPr lang="en-US" altLang="zh-TW" sz="1400" dirty="0">
              <a:latin typeface="微軟正黑體" panose="020B0604030504040204" pitchFamily="34" charset="-120"/>
              <a:ea typeface="微軟正黑體" panose="020B0604030504040204" pitchFamily="34" charset="-120"/>
            </a:endParaRPr>
          </a:p>
          <a:p>
            <a:pPr>
              <a:defRPr/>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自由現金流量係營業活動之淨現金流量減除資本支出。</a:t>
            </a:r>
          </a:p>
        </p:txBody>
      </p:sp>
    </p:spTree>
    <p:extLst>
      <p:ext uri="{BB962C8B-B14F-4D97-AF65-F5344CB8AC3E}">
        <p14:creationId xmlns:p14="http://schemas.microsoft.com/office/powerpoint/2010/main" val="303826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8</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3664634662"/>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aphicFrame>
        <p:nvGraphicFramePr>
          <p:cNvPr id="15" name="內容版面配置區 14">
            <a:extLst>
              <a:ext uri="{FF2B5EF4-FFF2-40B4-BE49-F238E27FC236}">
                <a16:creationId xmlns:a16="http://schemas.microsoft.com/office/drawing/2014/main" id="{E67F23FC-A93A-44DC-B372-774D3794427E}"/>
              </a:ext>
            </a:extLst>
          </p:cNvPr>
          <p:cNvGraphicFramePr>
            <a:graphicFrameLocks noGrp="1"/>
          </p:cNvGraphicFramePr>
          <p:nvPr>
            <p:ph idx="1"/>
            <p:extLst>
              <p:ext uri="{D42A27DB-BD31-4B8C-83A1-F6EECF244321}">
                <p14:modId xmlns:p14="http://schemas.microsoft.com/office/powerpoint/2010/main" val="236654883"/>
              </p:ext>
            </p:extLst>
          </p:nvPr>
        </p:nvGraphicFramePr>
        <p:xfrm>
          <a:off x="1085299" y="1522396"/>
          <a:ext cx="4865816" cy="2927103"/>
        </p:xfrm>
        <a:graphic>
          <a:graphicData uri="http://schemas.openxmlformats.org/drawingml/2006/chart">
            <c:chart xmlns:c="http://schemas.openxmlformats.org/drawingml/2006/chart" xmlns:r="http://schemas.openxmlformats.org/officeDocument/2006/relationships" r:id="rId9"/>
          </a:graphicData>
        </a:graphic>
      </p:graphicFrame>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營收結構－季度別</a:t>
            </a:r>
            <a:endParaRPr lang="en-US" sz="3600"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8D73A456-1EFE-48DC-ABC3-BBA1B11863F7}"/>
              </a:ext>
            </a:extLst>
          </p:cNvPr>
          <p:cNvSpPr txBox="1"/>
          <p:nvPr/>
        </p:nvSpPr>
        <p:spPr>
          <a:xfrm>
            <a:off x="1085299" y="1722741"/>
            <a:ext cx="1369692" cy="307777"/>
          </a:xfrm>
          <a:prstGeom prst="rect">
            <a:avLst/>
          </a:prstGeom>
          <a:noFill/>
        </p:spPr>
        <p:txBody>
          <a:bodyPr wrap="square">
            <a:spAutoFit/>
          </a:bodyPr>
          <a:lstStyle/>
          <a:p>
            <a:pPr fontAlgn="b"/>
            <a:r>
              <a:rPr lang="en-US" altLang="zh-TW" sz="1400" u="none" strike="noStrike" dirty="0">
                <a:effectLst/>
                <a:latin typeface="微軟正黑體" panose="020B0604030504040204" pitchFamily="34" charset="-120"/>
                <a:ea typeface="微軟正黑體" panose="020B0604030504040204" pitchFamily="34" charset="-120"/>
              </a:rPr>
              <a:t>NT/</a:t>
            </a:r>
            <a:r>
              <a:rPr lang="zh-TW" altLang="en-US" sz="1400" dirty="0">
                <a:latin typeface="微軟正黑體" panose="020B0604030504040204" pitchFamily="34" charset="-120"/>
                <a:ea typeface="微軟正黑體" panose="020B0604030504040204" pitchFamily="34" charset="-120"/>
              </a:rPr>
              <a:t>佰</a:t>
            </a:r>
            <a:r>
              <a:rPr lang="zh-TW" altLang="en-US" sz="1400" u="none" strike="noStrike" dirty="0">
                <a:effectLst/>
                <a:latin typeface="微軟正黑體" panose="020B0604030504040204" pitchFamily="34" charset="-120"/>
                <a:ea typeface="微軟正黑體" panose="020B0604030504040204" pitchFamily="34" charset="-120"/>
              </a:rPr>
              <a:t>萬元</a:t>
            </a:r>
            <a:endParaRPr lang="en-US" altLang="zh-TW" sz="1400" u="none" strike="noStrike" dirty="0">
              <a:effectLst/>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8AEC7FC9-E586-42B4-8760-F85CF5C2203B}"/>
              </a:ext>
            </a:extLst>
          </p:cNvPr>
          <p:cNvGraphicFramePr>
            <a:graphicFrameLocks noGrp="1"/>
          </p:cNvGraphicFramePr>
          <p:nvPr>
            <p:extLst>
              <p:ext uri="{D42A27DB-BD31-4B8C-83A1-F6EECF244321}">
                <p14:modId xmlns:p14="http://schemas.microsoft.com/office/powerpoint/2010/main" val="4065595128"/>
              </p:ext>
            </p:extLst>
          </p:nvPr>
        </p:nvGraphicFramePr>
        <p:xfrm>
          <a:off x="1633440" y="4813615"/>
          <a:ext cx="3786286" cy="1340294"/>
        </p:xfrm>
        <a:graphic>
          <a:graphicData uri="http://schemas.openxmlformats.org/drawingml/2006/table">
            <a:tbl>
              <a:tblPr firstRow="1" bandRow="1">
                <a:tableStyleId>{72833802-FEF1-4C79-8D5D-14CF1EAF98D9}</a:tableStyleId>
              </a:tblPr>
              <a:tblGrid>
                <a:gridCol w="1368000">
                  <a:extLst>
                    <a:ext uri="{9D8B030D-6E8A-4147-A177-3AD203B41FA5}">
                      <a16:colId xmlns:a16="http://schemas.microsoft.com/office/drawing/2014/main" val="3815065406"/>
                    </a:ext>
                  </a:extLst>
                </a:gridCol>
                <a:gridCol w="1203902">
                  <a:extLst>
                    <a:ext uri="{9D8B030D-6E8A-4147-A177-3AD203B41FA5}">
                      <a16:colId xmlns:a16="http://schemas.microsoft.com/office/drawing/2014/main" val="355688073"/>
                    </a:ext>
                  </a:extLst>
                </a:gridCol>
                <a:gridCol w="1214384">
                  <a:extLst>
                    <a:ext uri="{9D8B030D-6E8A-4147-A177-3AD203B41FA5}">
                      <a16:colId xmlns:a16="http://schemas.microsoft.com/office/drawing/2014/main" val="3201442497"/>
                    </a:ext>
                  </a:extLst>
                </a:gridCol>
              </a:tblGrid>
              <a:tr h="370517">
                <a:tc>
                  <a:txBody>
                    <a:bodyPr/>
                    <a:lstStyle/>
                    <a:p>
                      <a:pPr algn="ctr"/>
                      <a:r>
                        <a:rPr lang="zh-TW" altLang="en-US" sz="1400" dirty="0">
                          <a:latin typeface="微軟正黑體" panose="020B0604030504040204" pitchFamily="34" charset="-120"/>
                          <a:ea typeface="微軟正黑體" panose="020B0604030504040204" pitchFamily="34" charset="-120"/>
                        </a:rPr>
                        <a:t>類別</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YoY</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QoQ</a:t>
                      </a:r>
                      <a:endParaRPr lang="zh-TW" altLang="en-US" sz="1400" dirty="0">
                        <a:latin typeface="微軟正黑體" panose="020B0604030504040204" pitchFamily="34" charset="-120"/>
                        <a:ea typeface="微軟正黑體" panose="020B0604030504040204" pitchFamily="34" charset="-12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645210583"/>
                  </a:ext>
                </a:extLst>
              </a:tr>
              <a:tr h="323259">
                <a:tc>
                  <a:txBody>
                    <a:bodyPr/>
                    <a:lstStyle/>
                    <a:p>
                      <a:pPr algn="l"/>
                      <a:r>
                        <a:rPr lang="zh-TW" altLang="en-US" sz="1400" dirty="0">
                          <a:solidFill>
                            <a:srgbClr val="B77F5D"/>
                          </a:solidFill>
                          <a:highlight>
                            <a:srgbClr val="B77F5D"/>
                          </a:highlight>
                          <a:latin typeface="微軟正黑體" panose="020B0604030504040204" pitchFamily="34" charset="-120"/>
                          <a:ea typeface="微軟正黑體" panose="020B0604030504040204" pitchFamily="34" charset="-120"/>
                        </a:rPr>
                        <a:t>□</a:t>
                      </a:r>
                      <a:r>
                        <a:rPr lang="zh-TW" altLang="en-US" sz="1400" dirty="0">
                          <a:solidFill>
                            <a:srgbClr val="FF66CC"/>
                          </a:solidFill>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鑽針</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-15%</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+8%</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extLst>
                  <a:ext uri="{0D108BD9-81ED-4DB2-BD59-A6C34878D82A}">
                    <a16:rowId xmlns:a16="http://schemas.microsoft.com/office/drawing/2014/main" val="1999191970"/>
                  </a:ext>
                </a:extLst>
              </a:tr>
              <a:tr h="32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2A46E"/>
                          </a:solidFill>
                          <a:highlight>
                            <a:srgbClr val="F2A46E"/>
                          </a:highlight>
                          <a:latin typeface="微軟正黑體" panose="020B0604030504040204" pitchFamily="34" charset="-120"/>
                          <a:ea typeface="微軟正黑體" panose="020B0604030504040204" pitchFamily="34" charset="-120"/>
                        </a:rPr>
                        <a:t>□</a:t>
                      </a:r>
                      <a:r>
                        <a:rPr lang="zh-TW" altLang="en-US" sz="1400" dirty="0">
                          <a:solidFill>
                            <a:srgbClr val="00CC99"/>
                          </a:solidFill>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鑽孔及基板</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+128%</a:t>
                      </a: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+34%</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88034202"/>
                  </a:ext>
                </a:extLst>
              </a:tr>
              <a:tr h="323259">
                <a:tc>
                  <a:txBody>
                    <a:bodyPr/>
                    <a:lstStyle/>
                    <a:p>
                      <a:pPr algn="ctr"/>
                      <a:r>
                        <a:rPr lang="zh-TW" altLang="en-US" sz="1400" dirty="0">
                          <a:latin typeface="微軟正黑體" panose="020B0604030504040204" pitchFamily="34" charset="-120"/>
                          <a:ea typeface="微軟正黑體" panose="020B0604030504040204" pitchFamily="34" charset="-120"/>
                        </a:rPr>
                        <a:t>合計</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+29%</a:t>
                      </a: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+21%</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1450574"/>
                  </a:ext>
                </a:extLst>
              </a:tr>
            </a:tbl>
          </a:graphicData>
        </a:graphic>
      </p:graphicFrame>
      <p:graphicFrame>
        <p:nvGraphicFramePr>
          <p:cNvPr id="2" name="表格 1">
            <a:extLst>
              <a:ext uri="{FF2B5EF4-FFF2-40B4-BE49-F238E27FC236}">
                <a16:creationId xmlns:a16="http://schemas.microsoft.com/office/drawing/2014/main" id="{87DBBE7A-4735-4C9A-9FDD-8CEEAE74D7D2}"/>
              </a:ext>
            </a:extLst>
          </p:cNvPr>
          <p:cNvGraphicFramePr>
            <a:graphicFrameLocks noGrp="1"/>
          </p:cNvGraphicFramePr>
          <p:nvPr>
            <p:extLst>
              <p:ext uri="{D42A27DB-BD31-4B8C-83A1-F6EECF244321}">
                <p14:modId xmlns:p14="http://schemas.microsoft.com/office/powerpoint/2010/main" val="4017103359"/>
              </p:ext>
            </p:extLst>
          </p:nvPr>
        </p:nvGraphicFramePr>
        <p:xfrm>
          <a:off x="949688" y="4330609"/>
          <a:ext cx="4754187" cy="307778"/>
        </p:xfrm>
        <a:graphic>
          <a:graphicData uri="http://schemas.openxmlformats.org/drawingml/2006/table">
            <a:tbl>
              <a:tblPr firstRow="1" bandRow="1">
                <a:tableStyleId>{2D5ABB26-0587-4C30-8999-92F81FD0307C}</a:tableStyleId>
              </a:tblPr>
              <a:tblGrid>
                <a:gridCol w="542187">
                  <a:extLst>
                    <a:ext uri="{9D8B030D-6E8A-4147-A177-3AD203B41FA5}">
                      <a16:colId xmlns:a16="http://schemas.microsoft.com/office/drawing/2014/main" val="3462579523"/>
                    </a:ext>
                  </a:extLst>
                </a:gridCol>
                <a:gridCol w="1404000">
                  <a:extLst>
                    <a:ext uri="{9D8B030D-6E8A-4147-A177-3AD203B41FA5}">
                      <a16:colId xmlns:a16="http://schemas.microsoft.com/office/drawing/2014/main" val="3568564564"/>
                    </a:ext>
                  </a:extLst>
                </a:gridCol>
                <a:gridCol w="1404000">
                  <a:extLst>
                    <a:ext uri="{9D8B030D-6E8A-4147-A177-3AD203B41FA5}">
                      <a16:colId xmlns:a16="http://schemas.microsoft.com/office/drawing/2014/main" val="3165836377"/>
                    </a:ext>
                  </a:extLst>
                </a:gridCol>
                <a:gridCol w="1404000">
                  <a:extLst>
                    <a:ext uri="{9D8B030D-6E8A-4147-A177-3AD203B41FA5}">
                      <a16:colId xmlns:a16="http://schemas.microsoft.com/office/drawing/2014/main" val="728157801"/>
                    </a:ext>
                  </a:extLst>
                </a:gridCol>
              </a:tblGrid>
              <a:tr h="307778">
                <a:tc>
                  <a:txBody>
                    <a:bodyPr/>
                    <a:lstStyle/>
                    <a:p>
                      <a:pPr algn="ctr"/>
                      <a:r>
                        <a:rPr lang="zh-TW" altLang="en-US" sz="1100" dirty="0">
                          <a:latin typeface="微軟正黑體" panose="020B0604030504040204" pitchFamily="34" charset="-120"/>
                          <a:ea typeface="微軟正黑體" panose="020B0604030504040204" pitchFamily="34" charset="-120"/>
                        </a:rPr>
                        <a:t>合計</a:t>
                      </a:r>
                    </a:p>
                  </a:txBody>
                  <a:tcPr anchor="ctr"/>
                </a:tc>
                <a:tc>
                  <a:txBody>
                    <a:bodyPr/>
                    <a:lstStyle/>
                    <a:p>
                      <a:pPr algn="ctr"/>
                      <a:r>
                        <a:rPr lang="en-US" altLang="zh-TW" sz="1100" dirty="0"/>
                        <a:t>    244</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261</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315</a:t>
                      </a:r>
                      <a:endParaRPr lang="zh-TW" altLang="en-US" sz="11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06068920"/>
                  </a:ext>
                </a:extLst>
              </a:tr>
            </a:tbl>
          </a:graphicData>
        </a:graphic>
      </p:graphicFrame>
      <p:graphicFrame>
        <p:nvGraphicFramePr>
          <p:cNvPr id="3" name="圖表 2">
            <a:extLst>
              <a:ext uri="{FF2B5EF4-FFF2-40B4-BE49-F238E27FC236}">
                <a16:creationId xmlns:a16="http://schemas.microsoft.com/office/drawing/2014/main" id="{4C68350E-0383-C3F9-FA99-C8C9216F99F0}"/>
              </a:ext>
            </a:extLst>
          </p:cNvPr>
          <p:cNvGraphicFramePr/>
          <p:nvPr>
            <p:extLst>
              <p:ext uri="{D42A27DB-BD31-4B8C-83A1-F6EECF244321}">
                <p14:modId xmlns:p14="http://schemas.microsoft.com/office/powerpoint/2010/main" val="1470545511"/>
              </p:ext>
            </p:extLst>
          </p:nvPr>
        </p:nvGraphicFramePr>
        <p:xfrm>
          <a:off x="6128907" y="1739947"/>
          <a:ext cx="3078377" cy="29433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圖表 15">
            <a:extLst>
              <a:ext uri="{FF2B5EF4-FFF2-40B4-BE49-F238E27FC236}">
                <a16:creationId xmlns:a16="http://schemas.microsoft.com/office/drawing/2014/main" id="{3E41A0BC-CDFE-47FE-9476-4A5B750E60A7}"/>
              </a:ext>
            </a:extLst>
          </p:cNvPr>
          <p:cNvGraphicFramePr/>
          <p:nvPr>
            <p:extLst>
              <p:ext uri="{D42A27DB-BD31-4B8C-83A1-F6EECF244321}">
                <p14:modId xmlns:p14="http://schemas.microsoft.com/office/powerpoint/2010/main" val="938049128"/>
              </p:ext>
            </p:extLst>
          </p:nvPr>
        </p:nvGraphicFramePr>
        <p:xfrm>
          <a:off x="8771027" y="1742352"/>
          <a:ext cx="3078377" cy="2943372"/>
        </p:xfrm>
        <a:graphic>
          <a:graphicData uri="http://schemas.openxmlformats.org/drawingml/2006/chart">
            <c:chart xmlns:c="http://schemas.openxmlformats.org/drawingml/2006/chart" xmlns:r="http://schemas.openxmlformats.org/officeDocument/2006/relationships" r:id="rId11"/>
          </a:graphicData>
        </a:graphic>
      </p:graphicFrame>
      <p:sp>
        <p:nvSpPr>
          <p:cNvPr id="5" name="文字方塊 4">
            <a:extLst>
              <a:ext uri="{FF2B5EF4-FFF2-40B4-BE49-F238E27FC236}">
                <a16:creationId xmlns:a16="http://schemas.microsoft.com/office/drawing/2014/main" id="{83F1D2E9-7412-4CB9-B67F-93EE67CED4E8}"/>
              </a:ext>
            </a:extLst>
          </p:cNvPr>
          <p:cNvSpPr txBox="1"/>
          <p:nvPr/>
        </p:nvSpPr>
        <p:spPr>
          <a:xfrm>
            <a:off x="7142346" y="4382525"/>
            <a:ext cx="1203649" cy="369332"/>
          </a:xfrm>
          <a:prstGeom prst="rect">
            <a:avLst/>
          </a:prstGeom>
          <a:noFill/>
        </p:spPr>
        <p:txBody>
          <a:bodyPr wrap="square" rtlCol="0">
            <a:spAutoFit/>
          </a:bodyPr>
          <a:lstStyle/>
          <a:p>
            <a:pPr algn="ctr"/>
            <a:r>
              <a:rPr lang="en-US" altLang="zh-TW" dirty="0"/>
              <a:t>Y23-Q2</a:t>
            </a:r>
            <a:endParaRPr lang="zh-TW" altLang="en-US" dirty="0"/>
          </a:p>
        </p:txBody>
      </p:sp>
      <p:sp>
        <p:nvSpPr>
          <p:cNvPr id="6" name="文字方塊 5">
            <a:extLst>
              <a:ext uri="{FF2B5EF4-FFF2-40B4-BE49-F238E27FC236}">
                <a16:creationId xmlns:a16="http://schemas.microsoft.com/office/drawing/2014/main" id="{0786BC11-46E4-4A26-902F-1205985FF26B}"/>
              </a:ext>
            </a:extLst>
          </p:cNvPr>
          <p:cNvSpPr txBox="1"/>
          <p:nvPr/>
        </p:nvSpPr>
        <p:spPr>
          <a:xfrm>
            <a:off x="9675004" y="4382525"/>
            <a:ext cx="1270422" cy="369332"/>
          </a:xfrm>
          <a:prstGeom prst="rect">
            <a:avLst/>
          </a:prstGeom>
          <a:noFill/>
        </p:spPr>
        <p:txBody>
          <a:bodyPr wrap="square" rtlCol="0">
            <a:spAutoFit/>
          </a:bodyPr>
          <a:lstStyle/>
          <a:p>
            <a:pPr algn="ctr"/>
            <a:r>
              <a:rPr lang="en-US" altLang="zh-TW" dirty="0"/>
              <a:t>Y24-Q2</a:t>
            </a:r>
            <a:endParaRPr lang="zh-TW" altLang="en-US" dirty="0"/>
          </a:p>
        </p:txBody>
      </p:sp>
      <p:sp>
        <p:nvSpPr>
          <p:cNvPr id="14" name="Thought Bubble: Cloud 13">
            <a:extLst>
              <a:ext uri="{FF2B5EF4-FFF2-40B4-BE49-F238E27FC236}">
                <a16:creationId xmlns:a16="http://schemas.microsoft.com/office/drawing/2014/main" id="{714036FC-ECEC-E32A-7A8C-49C07065AF42}"/>
              </a:ext>
            </a:extLst>
          </p:cNvPr>
          <p:cNvSpPr/>
          <p:nvPr/>
        </p:nvSpPr>
        <p:spPr>
          <a:xfrm>
            <a:off x="6074737" y="5162688"/>
            <a:ext cx="3397040" cy="1476024"/>
          </a:xfrm>
          <a:prstGeom prst="cloudCallout">
            <a:avLst>
              <a:gd name="adj1" fmla="val -52097"/>
              <a:gd name="adj2" fmla="val -600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　鑽孔及基板業績</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 ↑ ↑ </a:t>
            </a:r>
          </a:p>
        </p:txBody>
      </p:sp>
    </p:spTree>
    <p:extLst>
      <p:ext uri="{BB962C8B-B14F-4D97-AF65-F5344CB8AC3E}">
        <p14:creationId xmlns:p14="http://schemas.microsoft.com/office/powerpoint/2010/main" val="17156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9</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aphicFrame>
        <p:nvGraphicFramePr>
          <p:cNvPr id="15" name="內容版面配置區 14">
            <a:extLst>
              <a:ext uri="{FF2B5EF4-FFF2-40B4-BE49-F238E27FC236}">
                <a16:creationId xmlns:a16="http://schemas.microsoft.com/office/drawing/2014/main" id="{E67F23FC-A93A-44DC-B372-774D3794427E}"/>
              </a:ext>
            </a:extLst>
          </p:cNvPr>
          <p:cNvGraphicFramePr>
            <a:graphicFrameLocks noGrp="1"/>
          </p:cNvGraphicFramePr>
          <p:nvPr>
            <p:ph idx="1"/>
            <p:extLst>
              <p:ext uri="{D42A27DB-BD31-4B8C-83A1-F6EECF244321}">
                <p14:modId xmlns:p14="http://schemas.microsoft.com/office/powerpoint/2010/main" val="2699808889"/>
              </p:ext>
            </p:extLst>
          </p:nvPr>
        </p:nvGraphicFramePr>
        <p:xfrm>
          <a:off x="1085299" y="1522396"/>
          <a:ext cx="4865816" cy="2927103"/>
        </p:xfrm>
        <a:graphic>
          <a:graphicData uri="http://schemas.openxmlformats.org/drawingml/2006/chart">
            <c:chart xmlns:c="http://schemas.openxmlformats.org/drawingml/2006/chart" xmlns:r="http://schemas.openxmlformats.org/officeDocument/2006/relationships" r:id="rId9"/>
          </a:graphicData>
        </a:graphic>
      </p:graphicFrame>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zh-TW" altLang="en-US" sz="3600" dirty="0">
                <a:latin typeface="微軟正黑體" panose="020B0604030504040204" pitchFamily="34" charset="-120"/>
                <a:ea typeface="微軟正黑體" panose="020B0604030504040204" pitchFamily="34" charset="-120"/>
              </a:rPr>
              <a:t>營收結構－累計別</a:t>
            </a:r>
            <a:endParaRPr lang="en-US" sz="3600"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8D73A456-1EFE-48DC-ABC3-BBA1B11863F7}"/>
              </a:ext>
            </a:extLst>
          </p:cNvPr>
          <p:cNvSpPr txBox="1"/>
          <p:nvPr/>
        </p:nvSpPr>
        <p:spPr>
          <a:xfrm>
            <a:off x="1085299" y="1722741"/>
            <a:ext cx="1369692" cy="307777"/>
          </a:xfrm>
          <a:prstGeom prst="rect">
            <a:avLst/>
          </a:prstGeom>
          <a:noFill/>
        </p:spPr>
        <p:txBody>
          <a:bodyPr wrap="square">
            <a:spAutoFit/>
          </a:bodyPr>
          <a:lstStyle/>
          <a:p>
            <a:pPr fontAlgn="b"/>
            <a:r>
              <a:rPr lang="en-US" altLang="zh-TW" sz="1400" u="none" strike="noStrike" dirty="0">
                <a:effectLst/>
                <a:latin typeface="微軟正黑體" panose="020B0604030504040204" pitchFamily="34" charset="-120"/>
                <a:ea typeface="微軟正黑體" panose="020B0604030504040204" pitchFamily="34" charset="-120"/>
              </a:rPr>
              <a:t>NT/</a:t>
            </a:r>
            <a:r>
              <a:rPr lang="zh-TW" altLang="en-US" sz="1400" dirty="0">
                <a:latin typeface="微軟正黑體" panose="020B0604030504040204" pitchFamily="34" charset="-120"/>
                <a:ea typeface="微軟正黑體" panose="020B0604030504040204" pitchFamily="34" charset="-120"/>
              </a:rPr>
              <a:t>佰</a:t>
            </a:r>
            <a:r>
              <a:rPr lang="zh-TW" altLang="en-US" sz="1400" u="none" strike="noStrike" dirty="0">
                <a:effectLst/>
                <a:latin typeface="微軟正黑體" panose="020B0604030504040204" pitchFamily="34" charset="-120"/>
                <a:ea typeface="微軟正黑體" panose="020B0604030504040204" pitchFamily="34" charset="-120"/>
              </a:rPr>
              <a:t>萬元</a:t>
            </a:r>
            <a:endParaRPr lang="en-US" altLang="zh-TW" sz="1400" u="none" strike="noStrike" dirty="0">
              <a:effectLst/>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8AEC7FC9-E586-42B4-8760-F85CF5C2203B}"/>
              </a:ext>
            </a:extLst>
          </p:cNvPr>
          <p:cNvGraphicFramePr>
            <a:graphicFrameLocks noGrp="1"/>
          </p:cNvGraphicFramePr>
          <p:nvPr>
            <p:extLst>
              <p:ext uri="{D42A27DB-BD31-4B8C-83A1-F6EECF244321}">
                <p14:modId xmlns:p14="http://schemas.microsoft.com/office/powerpoint/2010/main" val="2833564621"/>
              </p:ext>
            </p:extLst>
          </p:nvPr>
        </p:nvGraphicFramePr>
        <p:xfrm>
          <a:off x="2232256" y="4751857"/>
          <a:ext cx="2571902" cy="1340294"/>
        </p:xfrm>
        <a:graphic>
          <a:graphicData uri="http://schemas.openxmlformats.org/drawingml/2006/table">
            <a:tbl>
              <a:tblPr firstRow="1" bandRow="1">
                <a:tableStyleId>{72833802-FEF1-4C79-8D5D-14CF1EAF98D9}</a:tableStyleId>
              </a:tblPr>
              <a:tblGrid>
                <a:gridCol w="1368000">
                  <a:extLst>
                    <a:ext uri="{9D8B030D-6E8A-4147-A177-3AD203B41FA5}">
                      <a16:colId xmlns:a16="http://schemas.microsoft.com/office/drawing/2014/main" val="3815065406"/>
                    </a:ext>
                  </a:extLst>
                </a:gridCol>
                <a:gridCol w="1203902">
                  <a:extLst>
                    <a:ext uri="{9D8B030D-6E8A-4147-A177-3AD203B41FA5}">
                      <a16:colId xmlns:a16="http://schemas.microsoft.com/office/drawing/2014/main" val="355688073"/>
                    </a:ext>
                  </a:extLst>
                </a:gridCol>
              </a:tblGrid>
              <a:tr h="370517">
                <a:tc>
                  <a:txBody>
                    <a:bodyPr/>
                    <a:lstStyle/>
                    <a:p>
                      <a:pPr algn="ctr"/>
                      <a:r>
                        <a:rPr lang="zh-TW" altLang="en-US" sz="1400" dirty="0">
                          <a:latin typeface="微軟正黑體" panose="020B0604030504040204" pitchFamily="34" charset="-120"/>
                          <a:ea typeface="微軟正黑體" panose="020B0604030504040204" pitchFamily="34" charset="-120"/>
                        </a:rPr>
                        <a:t>類別</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YoY</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645210583"/>
                  </a:ext>
                </a:extLst>
              </a:tr>
              <a:tr h="323259">
                <a:tc>
                  <a:txBody>
                    <a:bodyPr/>
                    <a:lstStyle/>
                    <a:p>
                      <a:pPr algn="l"/>
                      <a:r>
                        <a:rPr lang="zh-TW" altLang="en-US" sz="1400" dirty="0">
                          <a:solidFill>
                            <a:srgbClr val="B77F5D"/>
                          </a:solidFill>
                          <a:highlight>
                            <a:srgbClr val="B77F5D"/>
                          </a:highlight>
                          <a:latin typeface="微軟正黑體" panose="020B0604030504040204" pitchFamily="34" charset="-120"/>
                          <a:ea typeface="微軟正黑體" panose="020B0604030504040204" pitchFamily="34" charset="-120"/>
                        </a:rPr>
                        <a:t>□</a:t>
                      </a:r>
                      <a:r>
                        <a:rPr lang="zh-TW" altLang="en-US" sz="1400" dirty="0">
                          <a:solidFill>
                            <a:srgbClr val="FF66CC"/>
                          </a:solidFill>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鑽針</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-20%</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extLst>
                  <a:ext uri="{0D108BD9-81ED-4DB2-BD59-A6C34878D82A}">
                    <a16:rowId xmlns:a16="http://schemas.microsoft.com/office/drawing/2014/main" val="1999191970"/>
                  </a:ext>
                </a:extLst>
              </a:tr>
              <a:tr h="32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2A46E"/>
                          </a:solidFill>
                          <a:highlight>
                            <a:srgbClr val="F2A46E"/>
                          </a:highlight>
                          <a:latin typeface="微軟正黑體" panose="020B0604030504040204" pitchFamily="34" charset="-120"/>
                          <a:ea typeface="微軟正黑體" panose="020B0604030504040204" pitchFamily="34" charset="-120"/>
                        </a:rPr>
                        <a:t>□</a:t>
                      </a:r>
                      <a:r>
                        <a:rPr lang="zh-TW" altLang="en-US" sz="1400" dirty="0">
                          <a:solidFill>
                            <a:srgbClr val="00CC99"/>
                          </a:solidFill>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鑽孔及基板</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+102%</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88034202"/>
                  </a:ext>
                </a:extLst>
              </a:tr>
              <a:tr h="323259">
                <a:tc>
                  <a:txBody>
                    <a:bodyPr/>
                    <a:lstStyle/>
                    <a:p>
                      <a:pPr algn="l"/>
                      <a:r>
                        <a:rPr lang="zh-TW" altLang="en-US" sz="1400" dirty="0">
                          <a:latin typeface="微軟正黑體" panose="020B0604030504040204" pitchFamily="34" charset="-120"/>
                          <a:ea typeface="微軟正黑體" panose="020B0604030504040204" pitchFamily="34" charset="-120"/>
                        </a:rPr>
                        <a:t>合計</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+17%</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1450574"/>
                  </a:ext>
                </a:extLst>
              </a:tr>
            </a:tbl>
          </a:graphicData>
        </a:graphic>
      </p:graphicFrame>
      <p:graphicFrame>
        <p:nvGraphicFramePr>
          <p:cNvPr id="2" name="表格 1">
            <a:extLst>
              <a:ext uri="{FF2B5EF4-FFF2-40B4-BE49-F238E27FC236}">
                <a16:creationId xmlns:a16="http://schemas.microsoft.com/office/drawing/2014/main" id="{87DBBE7A-4735-4C9A-9FDD-8CEEAE74D7D2}"/>
              </a:ext>
            </a:extLst>
          </p:cNvPr>
          <p:cNvGraphicFramePr>
            <a:graphicFrameLocks noGrp="1"/>
          </p:cNvGraphicFramePr>
          <p:nvPr>
            <p:extLst>
              <p:ext uri="{D42A27DB-BD31-4B8C-83A1-F6EECF244321}">
                <p14:modId xmlns:p14="http://schemas.microsoft.com/office/powerpoint/2010/main" val="3706676525"/>
              </p:ext>
            </p:extLst>
          </p:nvPr>
        </p:nvGraphicFramePr>
        <p:xfrm>
          <a:off x="841688" y="4330609"/>
          <a:ext cx="5006187" cy="307778"/>
        </p:xfrm>
        <a:graphic>
          <a:graphicData uri="http://schemas.openxmlformats.org/drawingml/2006/table">
            <a:tbl>
              <a:tblPr firstRow="1" bandRow="1">
                <a:tableStyleId>{2D5ABB26-0587-4C30-8999-92F81FD0307C}</a:tableStyleId>
              </a:tblPr>
              <a:tblGrid>
                <a:gridCol w="542187">
                  <a:extLst>
                    <a:ext uri="{9D8B030D-6E8A-4147-A177-3AD203B41FA5}">
                      <a16:colId xmlns:a16="http://schemas.microsoft.com/office/drawing/2014/main" val="3462579523"/>
                    </a:ext>
                  </a:extLst>
                </a:gridCol>
                <a:gridCol w="2160000">
                  <a:extLst>
                    <a:ext uri="{9D8B030D-6E8A-4147-A177-3AD203B41FA5}">
                      <a16:colId xmlns:a16="http://schemas.microsoft.com/office/drawing/2014/main" val="3568564564"/>
                    </a:ext>
                  </a:extLst>
                </a:gridCol>
                <a:gridCol w="2304000">
                  <a:extLst>
                    <a:ext uri="{9D8B030D-6E8A-4147-A177-3AD203B41FA5}">
                      <a16:colId xmlns:a16="http://schemas.microsoft.com/office/drawing/2014/main" val="4092666900"/>
                    </a:ext>
                  </a:extLst>
                </a:gridCol>
              </a:tblGrid>
              <a:tr h="307778">
                <a:tc>
                  <a:txBody>
                    <a:bodyPr/>
                    <a:lstStyle/>
                    <a:p>
                      <a:pPr algn="r"/>
                      <a:r>
                        <a:rPr lang="zh-TW" altLang="en-US" sz="1100" dirty="0">
                          <a:latin typeface="微軟正黑體" panose="020B0604030504040204" pitchFamily="34" charset="-120"/>
                          <a:ea typeface="微軟正黑體" panose="020B0604030504040204" pitchFamily="34" charset="-120"/>
                        </a:rPr>
                        <a:t>合計</a:t>
                      </a:r>
                    </a:p>
                  </a:txBody>
                  <a:tcPr anchor="ctr"/>
                </a:tc>
                <a:tc>
                  <a:txBody>
                    <a:bodyPr/>
                    <a:lstStyle/>
                    <a:p>
                      <a:pPr algn="ctr"/>
                      <a:r>
                        <a:rPr lang="en-US" altLang="zh-TW" sz="1100" dirty="0"/>
                        <a:t>    493</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latin typeface="微軟正黑體" panose="020B0604030504040204" pitchFamily="34" charset="-120"/>
                          <a:ea typeface="微軟正黑體" panose="020B0604030504040204" pitchFamily="34" charset="-120"/>
                        </a:rPr>
                        <a:t>576</a:t>
                      </a:r>
                      <a:endParaRPr lang="zh-TW" altLang="en-US" sz="11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06068920"/>
                  </a:ext>
                </a:extLst>
              </a:tr>
            </a:tbl>
          </a:graphicData>
        </a:graphic>
      </p:graphicFrame>
      <p:graphicFrame>
        <p:nvGraphicFramePr>
          <p:cNvPr id="3" name="圖表 2">
            <a:extLst>
              <a:ext uri="{FF2B5EF4-FFF2-40B4-BE49-F238E27FC236}">
                <a16:creationId xmlns:a16="http://schemas.microsoft.com/office/drawing/2014/main" id="{4C68350E-0383-C3F9-FA99-C8C9216F99F0}"/>
              </a:ext>
            </a:extLst>
          </p:cNvPr>
          <p:cNvGraphicFramePr/>
          <p:nvPr>
            <p:extLst>
              <p:ext uri="{D42A27DB-BD31-4B8C-83A1-F6EECF244321}">
                <p14:modId xmlns:p14="http://schemas.microsoft.com/office/powerpoint/2010/main" val="1933208747"/>
              </p:ext>
            </p:extLst>
          </p:nvPr>
        </p:nvGraphicFramePr>
        <p:xfrm>
          <a:off x="6091486" y="2491472"/>
          <a:ext cx="3078377" cy="29433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圖表 15">
            <a:extLst>
              <a:ext uri="{FF2B5EF4-FFF2-40B4-BE49-F238E27FC236}">
                <a16:creationId xmlns:a16="http://schemas.microsoft.com/office/drawing/2014/main" id="{3E41A0BC-CDFE-47FE-9476-4A5B750E60A7}"/>
              </a:ext>
            </a:extLst>
          </p:cNvPr>
          <p:cNvGraphicFramePr/>
          <p:nvPr>
            <p:extLst>
              <p:ext uri="{D42A27DB-BD31-4B8C-83A1-F6EECF244321}">
                <p14:modId xmlns:p14="http://schemas.microsoft.com/office/powerpoint/2010/main" val="1081184352"/>
              </p:ext>
            </p:extLst>
          </p:nvPr>
        </p:nvGraphicFramePr>
        <p:xfrm>
          <a:off x="8733606" y="2493877"/>
          <a:ext cx="3078377" cy="2943372"/>
        </p:xfrm>
        <a:graphic>
          <a:graphicData uri="http://schemas.openxmlformats.org/drawingml/2006/chart">
            <c:chart xmlns:c="http://schemas.openxmlformats.org/drawingml/2006/chart" xmlns:r="http://schemas.openxmlformats.org/officeDocument/2006/relationships" r:id="rId11"/>
          </a:graphicData>
        </a:graphic>
      </p:graphicFrame>
      <p:sp>
        <p:nvSpPr>
          <p:cNvPr id="5" name="文字方塊 4">
            <a:extLst>
              <a:ext uri="{FF2B5EF4-FFF2-40B4-BE49-F238E27FC236}">
                <a16:creationId xmlns:a16="http://schemas.microsoft.com/office/drawing/2014/main" id="{83F1D2E9-7412-4CB9-B67F-93EE67CED4E8}"/>
              </a:ext>
            </a:extLst>
          </p:cNvPr>
          <p:cNvSpPr txBox="1"/>
          <p:nvPr/>
        </p:nvSpPr>
        <p:spPr>
          <a:xfrm>
            <a:off x="7114065" y="5413325"/>
            <a:ext cx="1203649" cy="369332"/>
          </a:xfrm>
          <a:prstGeom prst="rect">
            <a:avLst/>
          </a:prstGeom>
          <a:noFill/>
        </p:spPr>
        <p:txBody>
          <a:bodyPr wrap="square" rtlCol="0">
            <a:spAutoFit/>
          </a:bodyPr>
          <a:lstStyle/>
          <a:p>
            <a:pPr algn="ctr"/>
            <a:r>
              <a:rPr lang="en-US" altLang="zh-TW" dirty="0"/>
              <a:t>Y23-H1</a:t>
            </a:r>
            <a:endParaRPr lang="zh-TW" altLang="en-US" dirty="0"/>
          </a:p>
        </p:txBody>
      </p:sp>
      <p:sp>
        <p:nvSpPr>
          <p:cNvPr id="6" name="文字方塊 5">
            <a:extLst>
              <a:ext uri="{FF2B5EF4-FFF2-40B4-BE49-F238E27FC236}">
                <a16:creationId xmlns:a16="http://schemas.microsoft.com/office/drawing/2014/main" id="{0786BC11-46E4-4A26-902F-1205985FF26B}"/>
              </a:ext>
            </a:extLst>
          </p:cNvPr>
          <p:cNvSpPr txBox="1"/>
          <p:nvPr/>
        </p:nvSpPr>
        <p:spPr>
          <a:xfrm>
            <a:off x="9637583" y="5413325"/>
            <a:ext cx="1270422" cy="369332"/>
          </a:xfrm>
          <a:prstGeom prst="rect">
            <a:avLst/>
          </a:prstGeom>
          <a:noFill/>
        </p:spPr>
        <p:txBody>
          <a:bodyPr wrap="square" rtlCol="0">
            <a:spAutoFit/>
          </a:bodyPr>
          <a:lstStyle/>
          <a:p>
            <a:pPr algn="ctr"/>
            <a:r>
              <a:rPr lang="en-US" altLang="zh-TW" dirty="0"/>
              <a:t>Y24-H1</a:t>
            </a:r>
            <a:endParaRPr lang="zh-TW" altLang="en-US" dirty="0"/>
          </a:p>
        </p:txBody>
      </p:sp>
    </p:spTree>
    <p:extLst>
      <p:ext uri="{BB962C8B-B14F-4D97-AF65-F5344CB8AC3E}">
        <p14:creationId xmlns:p14="http://schemas.microsoft.com/office/powerpoint/2010/main" val="303818893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rsion-1">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7762</TotalTime>
  <Words>1475</Words>
  <Application>Microsoft Office PowerPoint</Application>
  <PresentationFormat>寬螢幕</PresentationFormat>
  <Paragraphs>382</Paragraphs>
  <Slides>15</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15</vt:i4>
      </vt:variant>
    </vt:vector>
  </HeadingPairs>
  <TitlesOfParts>
    <vt:vector size="25" baseType="lpstr">
      <vt:lpstr>Arial (本文)</vt:lpstr>
      <vt:lpstr>微軟正黑體</vt:lpstr>
      <vt:lpstr>微軟正黑體 (標題)</vt:lpstr>
      <vt:lpstr>新細明體</vt:lpstr>
      <vt:lpstr>標楷體</vt:lpstr>
      <vt:lpstr>Arial</vt:lpstr>
      <vt:lpstr>Calibri</vt:lpstr>
      <vt:lpstr>Times New Roman</vt:lpstr>
      <vt:lpstr>Wingdings</vt:lpstr>
      <vt:lpstr>Office 佈景主題</vt:lpstr>
      <vt:lpstr>2024 Q2暨H1營運說明 August 22, 2024</vt:lpstr>
      <vt:lpstr>免責聲明</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For the further information, please visit our website at： https://www.key-ware.com.tw/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法人說明會 May 24, 2021</dc:title>
  <dc:creator>李雲婷</dc:creator>
  <cp:lastModifiedBy>陳怡樺</cp:lastModifiedBy>
  <cp:revision>584</cp:revision>
  <cp:lastPrinted>2024-08-16T02:55:29Z</cp:lastPrinted>
  <dcterms:created xsi:type="dcterms:W3CDTF">2021-05-01T09:20:22Z</dcterms:created>
  <dcterms:modified xsi:type="dcterms:W3CDTF">2024-08-22T03:03:34Z</dcterms:modified>
</cp:coreProperties>
</file>